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04" r:id="rId2"/>
    <p:sldId id="267" r:id="rId3"/>
    <p:sldId id="305" r:id="rId4"/>
    <p:sldId id="306" r:id="rId5"/>
    <p:sldId id="316" r:id="rId6"/>
    <p:sldId id="318" r:id="rId7"/>
    <p:sldId id="307" r:id="rId8"/>
    <p:sldId id="310" r:id="rId9"/>
    <p:sldId id="309" r:id="rId10"/>
    <p:sldId id="308" r:id="rId11"/>
    <p:sldId id="311" r:id="rId12"/>
    <p:sldId id="312" r:id="rId13"/>
    <p:sldId id="313" r:id="rId14"/>
    <p:sldId id="314" r:id="rId15"/>
    <p:sldId id="315" r:id="rId16"/>
    <p:sldId id="319" r:id="rId17"/>
    <p:sldId id="317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8"/>
    <p:restoredTop sz="94130"/>
  </p:normalViewPr>
  <p:slideViewPr>
    <p:cSldViewPr snapToGrid="0">
      <p:cViewPr varScale="1">
        <p:scale>
          <a:sx n="107" d="100"/>
          <a:sy n="107" d="100"/>
        </p:scale>
        <p:origin x="10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F8D6AE-A37E-4984-A868-7B18054F624B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E830BA1-DF02-46C1-87AF-C90C8337B18D}">
      <dgm:prSet phldrT="[Texto]"/>
      <dgm:spPr/>
      <dgm:t>
        <a:bodyPr/>
        <a:lstStyle/>
        <a:p>
          <a:pPr algn="ctr"/>
          <a:r>
            <a:rPr lang="es-ES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Anexo 2</a:t>
          </a:r>
        </a:p>
        <a:p>
          <a:pPr algn="ctr"/>
          <a:r>
            <a:rPr lang="es-ES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Minuta de Reunión</a:t>
          </a:r>
        </a:p>
      </dgm:t>
    </dgm:pt>
    <dgm:pt modelId="{145AD7B2-8A0A-4EFC-A42A-6D38A47488FB}" type="parTrans" cxnId="{281FDE8E-3196-4869-947D-B88EEBF6535B}">
      <dgm:prSet/>
      <dgm:spPr/>
      <dgm:t>
        <a:bodyPr/>
        <a:lstStyle/>
        <a:p>
          <a:pPr algn="ctr"/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B828567-ECA7-4097-8930-C217AFD239CA}" type="sibTrans" cxnId="{281FDE8E-3196-4869-947D-B88EEBF6535B}">
      <dgm:prSet/>
      <dgm:spPr/>
      <dgm:t>
        <a:bodyPr/>
        <a:lstStyle/>
        <a:p>
          <a:pPr algn="ctr"/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4BB4AC6-1944-4C71-8FCB-8C8F12D59A0F}">
      <dgm:prSet phldrT="[Texto]"/>
      <dgm:spPr/>
      <dgm:t>
        <a:bodyPr/>
        <a:lstStyle/>
        <a:p>
          <a:pPr algn="ctr"/>
          <a:r>
            <a:rPr lang="es-ES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Anexo 3</a:t>
          </a:r>
        </a:p>
        <a:p>
          <a:pPr algn="ctr"/>
          <a:r>
            <a:rPr lang="es-ES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Acta del Registro del Comité de CS  </a:t>
          </a:r>
          <a:endParaRPr lang="es-ES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2258688-17F4-42FE-9D7F-AF7E34477873}" type="parTrans" cxnId="{F716BA56-017A-4A6C-A17F-B2F77507D04C}">
      <dgm:prSet/>
      <dgm:spPr/>
      <dgm:t>
        <a:bodyPr/>
        <a:lstStyle/>
        <a:p>
          <a:pPr algn="ctr"/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11DF026-E645-4F9F-A578-9AC34992ED31}" type="sibTrans" cxnId="{F716BA56-017A-4A6C-A17F-B2F77507D04C}">
      <dgm:prSet/>
      <dgm:spPr/>
      <dgm:t>
        <a:bodyPr/>
        <a:lstStyle/>
        <a:p>
          <a:pPr algn="ctr"/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357AF57-7320-4B90-8AEE-EFC5FC34F97B}">
      <dgm:prSet phldrT="[Texto]"/>
      <dgm:spPr/>
      <dgm:t>
        <a:bodyPr/>
        <a:lstStyle/>
        <a:p>
          <a:pPr algn="ctr"/>
          <a:r>
            <a:rPr lang="es-ES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Anexo 4 </a:t>
          </a:r>
        </a:p>
        <a:p>
          <a:pPr algn="ctr"/>
          <a:r>
            <a:rPr lang="es-ES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Acta de Sustitución de un integrante del Comité de CS</a:t>
          </a:r>
        </a:p>
      </dgm:t>
    </dgm:pt>
    <dgm:pt modelId="{E2861528-FA72-4EBB-AC2C-23953473EA5F}" type="parTrans" cxnId="{4405106E-14D2-495D-B659-511C1947FC04}">
      <dgm:prSet/>
      <dgm:spPr/>
      <dgm:t>
        <a:bodyPr/>
        <a:lstStyle/>
        <a:p>
          <a:pPr algn="ctr"/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6413059-E7ED-47B8-BCEF-DF4E59EBFDDA}" type="sibTrans" cxnId="{4405106E-14D2-495D-B659-511C1947FC04}">
      <dgm:prSet/>
      <dgm:spPr/>
      <dgm:t>
        <a:bodyPr/>
        <a:lstStyle/>
        <a:p>
          <a:pPr algn="ctr"/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A9B6F9D-1ECA-4855-BB49-93860CB2FFDF}">
      <dgm:prSet phldrT="[Texto]"/>
      <dgm:spPr/>
      <dgm:t>
        <a:bodyPr/>
        <a:lstStyle/>
        <a:p>
          <a:pPr algn="ctr"/>
          <a:r>
            <a:rPr lang="es-ES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Anexo 5 </a:t>
          </a:r>
        </a:p>
        <a:p>
          <a:pPr algn="ctr"/>
          <a:r>
            <a:rPr lang="es-ES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Solicitud de Información</a:t>
          </a:r>
          <a:endParaRPr lang="es-ES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72334A6-06A2-4026-BDCB-174C43432894}" type="parTrans" cxnId="{2A3794A2-9A58-4187-A887-3E539B838FE6}">
      <dgm:prSet/>
      <dgm:spPr/>
      <dgm:t>
        <a:bodyPr/>
        <a:lstStyle/>
        <a:p>
          <a:pPr algn="ctr"/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CD484F9-F637-4A7A-89A4-DCB68C0C7232}" type="sibTrans" cxnId="{2A3794A2-9A58-4187-A887-3E539B838FE6}">
      <dgm:prSet/>
      <dgm:spPr/>
      <dgm:t>
        <a:bodyPr/>
        <a:lstStyle/>
        <a:p>
          <a:pPr algn="ctr"/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53C28C1-C4D2-49F2-98FB-16C7EF02FC60}">
      <dgm:prSet phldrT="[Texto]"/>
      <dgm:spPr/>
      <dgm:t>
        <a:bodyPr/>
        <a:lstStyle/>
        <a:p>
          <a:pPr algn="ctr"/>
          <a:r>
            <a:rPr lang="es-ES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Anexo 6 </a:t>
          </a:r>
        </a:p>
        <a:p>
          <a:pPr algn="ctr"/>
          <a:r>
            <a:rPr lang="es-ES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Informe del Comité de Contraloría Social</a:t>
          </a:r>
          <a:r>
            <a:rPr lang="es-ES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</a:p>
      </dgm:t>
    </dgm:pt>
    <dgm:pt modelId="{A762BF6C-595A-4586-8975-6E439CA82A41}" type="parTrans" cxnId="{CEE9D63D-C406-43B8-9152-7C9392F179D7}">
      <dgm:prSet/>
      <dgm:spPr/>
      <dgm:t>
        <a:bodyPr/>
        <a:lstStyle/>
        <a:p>
          <a:pPr algn="ctr"/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EC2E022-75DC-4DA0-BF28-8FE0D9FAA6E0}" type="sibTrans" cxnId="{CEE9D63D-C406-43B8-9152-7C9392F179D7}">
      <dgm:prSet/>
      <dgm:spPr/>
      <dgm:t>
        <a:bodyPr/>
        <a:lstStyle/>
        <a:p>
          <a:pPr algn="ctr"/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61355FF-D951-4D34-BB9F-E5002165CFCB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s-ES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Anexo 1 </a:t>
          </a:r>
        </a:p>
        <a:p>
          <a:pPr algn="ctr"/>
          <a:r>
            <a:rPr lang="es-ES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PITCS</a:t>
          </a:r>
        </a:p>
        <a:p>
          <a:pPr algn="ctr"/>
          <a:r>
            <a:rPr lang="es-ES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Programa Institucional de CS</a:t>
          </a:r>
        </a:p>
      </dgm:t>
    </dgm:pt>
    <dgm:pt modelId="{0CB18126-0C80-44B1-A805-BE728C4470AD}" type="parTrans" cxnId="{34ACA51C-5D49-4A89-AAF3-BEE0430C2A1E}">
      <dgm:prSet/>
      <dgm:spPr/>
      <dgm:t>
        <a:bodyPr/>
        <a:lstStyle/>
        <a:p>
          <a:pPr algn="ctr"/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AE86D50-A3AA-47A2-98BE-387656777E4D}" type="sibTrans" cxnId="{34ACA51C-5D49-4A89-AAF3-BEE0430C2A1E}">
      <dgm:prSet/>
      <dgm:spPr/>
      <dgm:t>
        <a:bodyPr/>
        <a:lstStyle/>
        <a:p>
          <a:pPr algn="ctr"/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6509784-D684-4999-BCF9-3D02D7378FF6}">
      <dgm:prSet/>
      <dgm:spPr/>
      <dgm:t>
        <a:bodyPr/>
        <a:lstStyle/>
        <a:p>
          <a:pPr algn="ctr"/>
          <a:r>
            <a:rPr lang="es-ES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Anexo 7                   Cédula de Quejas y Denuncias </a:t>
          </a:r>
          <a:endParaRPr lang="es-ES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E6AC1CB-BDB6-4E68-BCD7-FFE9E629E36A}" type="parTrans" cxnId="{19DCD140-3060-43BB-8302-1EF0E5CD61EA}">
      <dgm:prSet/>
      <dgm:spPr/>
      <dgm:t>
        <a:bodyPr/>
        <a:lstStyle/>
        <a:p>
          <a:endParaRPr lang="es-MX"/>
        </a:p>
      </dgm:t>
    </dgm:pt>
    <dgm:pt modelId="{59683807-B440-4843-A454-701B6EEBE18D}" type="sibTrans" cxnId="{19DCD140-3060-43BB-8302-1EF0E5CD61EA}">
      <dgm:prSet/>
      <dgm:spPr/>
      <dgm:t>
        <a:bodyPr/>
        <a:lstStyle/>
        <a:p>
          <a:endParaRPr lang="es-MX"/>
        </a:p>
      </dgm:t>
    </dgm:pt>
    <dgm:pt modelId="{BFAD9AFD-0D29-41EF-A9BF-2F8BAB6C8004}">
      <dgm:prSet/>
      <dgm:spPr/>
      <dgm:t>
        <a:bodyPr/>
        <a:lstStyle/>
        <a:p>
          <a:pPr algn="ctr"/>
          <a:r>
            <a:rPr lang="es-ES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Anexo 8                       Control de Quejas y Denuncias</a:t>
          </a:r>
          <a:endParaRPr lang="es-E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D9B65D3-7A8A-4D43-8B22-7A19DA3F87F9}" type="parTrans" cxnId="{43B0D46D-5E11-4E1D-8FE5-41A9A50D312D}">
      <dgm:prSet/>
      <dgm:spPr/>
      <dgm:t>
        <a:bodyPr/>
        <a:lstStyle/>
        <a:p>
          <a:endParaRPr lang="es-MX"/>
        </a:p>
      </dgm:t>
    </dgm:pt>
    <dgm:pt modelId="{8E2CE1F8-DB3B-40F6-9853-A96070003BCE}" type="sibTrans" cxnId="{43B0D46D-5E11-4E1D-8FE5-41A9A50D312D}">
      <dgm:prSet/>
      <dgm:spPr/>
      <dgm:t>
        <a:bodyPr/>
        <a:lstStyle/>
        <a:p>
          <a:endParaRPr lang="es-MX"/>
        </a:p>
      </dgm:t>
    </dgm:pt>
    <dgm:pt modelId="{B985ABE0-3CB0-4A39-A172-7A0DE3F4DA5E}" type="pres">
      <dgm:prSet presAssocID="{53F8D6AE-A37E-4984-A868-7B18054F624B}" presName="diagram" presStyleCnt="0">
        <dgm:presLayoutVars>
          <dgm:dir/>
          <dgm:resizeHandles val="exact"/>
        </dgm:presLayoutVars>
      </dgm:prSet>
      <dgm:spPr/>
    </dgm:pt>
    <dgm:pt modelId="{966A5B65-23A5-4B8C-829F-86B88213FD88}" type="pres">
      <dgm:prSet presAssocID="{FE830BA1-DF02-46C1-87AF-C90C8337B18D}" presName="node" presStyleLbl="node1" presStyleIdx="0" presStyleCnt="8" custScaleY="103156" custLinFactX="8601" custLinFactNeighborX="100000" custLinFactNeighborY="-1195">
        <dgm:presLayoutVars>
          <dgm:bulletEnabled val="1"/>
        </dgm:presLayoutVars>
      </dgm:prSet>
      <dgm:spPr/>
    </dgm:pt>
    <dgm:pt modelId="{C2B0A8D3-5B34-46F1-AD35-3B36270F140C}" type="pres">
      <dgm:prSet presAssocID="{8B828567-ECA7-4097-8930-C217AFD239CA}" presName="sibTrans" presStyleCnt="0"/>
      <dgm:spPr/>
    </dgm:pt>
    <dgm:pt modelId="{35B473F4-036B-4956-BEE2-3586E0086095}" type="pres">
      <dgm:prSet presAssocID="{14BB4AC6-1944-4C71-8FCB-8C8F12D59A0F}" presName="node" presStyleLbl="node1" presStyleIdx="1" presStyleCnt="8" custScaleY="100226" custLinFactX="2339" custLinFactNeighborX="100000" custLinFactNeighborY="-3449">
        <dgm:presLayoutVars>
          <dgm:bulletEnabled val="1"/>
        </dgm:presLayoutVars>
      </dgm:prSet>
      <dgm:spPr/>
    </dgm:pt>
    <dgm:pt modelId="{F6ADD226-1A24-4539-AF09-1BDDDD2CE78D}" type="pres">
      <dgm:prSet presAssocID="{B11DF026-E645-4F9F-A578-9AC34992ED31}" presName="sibTrans" presStyleCnt="0"/>
      <dgm:spPr/>
    </dgm:pt>
    <dgm:pt modelId="{080823BB-93D1-4E2E-84DB-607F458A3C46}" type="pres">
      <dgm:prSet presAssocID="{3357AF57-7320-4B90-8AEE-EFC5FC34F97B}" presName="node" presStyleLbl="node1" presStyleIdx="2" presStyleCnt="8" custLinFactX="-100000" custLinFactY="14730" custLinFactNeighborX="-117661" custLinFactNeighborY="100000">
        <dgm:presLayoutVars>
          <dgm:bulletEnabled val="1"/>
        </dgm:presLayoutVars>
      </dgm:prSet>
      <dgm:spPr/>
    </dgm:pt>
    <dgm:pt modelId="{A8482F20-34D7-414A-A013-6D4591E74C28}" type="pres">
      <dgm:prSet presAssocID="{56413059-E7ED-47B8-BCEF-DF4E59EBFDDA}" presName="sibTrans" presStyleCnt="0"/>
      <dgm:spPr/>
    </dgm:pt>
    <dgm:pt modelId="{D30EAA81-B13B-459E-AC2C-4876DCD0560A}" type="pres">
      <dgm:prSet presAssocID="{3A9B6F9D-1ECA-4855-BB49-93860CB2FFDF}" presName="node" presStyleLbl="node1" presStyleIdx="3" presStyleCnt="8" custLinFactX="8837" custLinFactNeighborX="100000" custLinFactNeighborY="-2775">
        <dgm:presLayoutVars>
          <dgm:bulletEnabled val="1"/>
        </dgm:presLayoutVars>
      </dgm:prSet>
      <dgm:spPr/>
    </dgm:pt>
    <dgm:pt modelId="{FF5130FE-E195-4685-953B-D74D4469332C}" type="pres">
      <dgm:prSet presAssocID="{0CD484F9-F637-4A7A-89A4-DCB68C0C7232}" presName="sibTrans" presStyleCnt="0"/>
      <dgm:spPr/>
    </dgm:pt>
    <dgm:pt modelId="{8660E77A-1FC3-47B6-8693-5EC577E32ACC}" type="pres">
      <dgm:prSet presAssocID="{D53C28C1-C4D2-49F2-98FB-16C7EF02FC60}" presName="node" presStyleLbl="node1" presStyleIdx="4" presStyleCnt="8" custLinFactX="2339" custLinFactNeighborX="100000" custLinFactNeighborY="-3909">
        <dgm:presLayoutVars>
          <dgm:bulletEnabled val="1"/>
        </dgm:presLayoutVars>
      </dgm:prSet>
      <dgm:spPr/>
    </dgm:pt>
    <dgm:pt modelId="{F6A7E021-5346-47F6-85CC-F82FCB2F3242}" type="pres">
      <dgm:prSet presAssocID="{CEC2E022-75DC-4DA0-BF28-8FE0D9FAA6E0}" presName="sibTrans" presStyleCnt="0"/>
      <dgm:spPr/>
    </dgm:pt>
    <dgm:pt modelId="{878B2D7F-6450-4792-BD78-C163256EB464}" type="pres">
      <dgm:prSet presAssocID="{161355FF-D951-4D34-BB9F-E5002165CFCB}" presName="node" presStyleLbl="node1" presStyleIdx="5" presStyleCnt="8" custLinFactX="-100000" custLinFactY="-19318" custLinFactNeighborX="-117060" custLinFactNeighborY="-100000">
        <dgm:presLayoutVars>
          <dgm:bulletEnabled val="1"/>
        </dgm:presLayoutVars>
      </dgm:prSet>
      <dgm:spPr/>
    </dgm:pt>
    <dgm:pt modelId="{F34874DE-EF3A-43B9-ABA1-409F3074546B}" type="pres">
      <dgm:prSet presAssocID="{AAE86D50-A3AA-47A2-98BE-387656777E4D}" presName="sibTrans" presStyleCnt="0"/>
      <dgm:spPr/>
    </dgm:pt>
    <dgm:pt modelId="{748A4B06-0855-43C2-B70F-A385EFC6EF88}" type="pres">
      <dgm:prSet presAssocID="{76509784-D684-4999-BCF9-3D02D7378FF6}" presName="node" presStyleLbl="node1" presStyleIdx="6" presStyleCnt="8">
        <dgm:presLayoutVars>
          <dgm:bulletEnabled val="1"/>
        </dgm:presLayoutVars>
      </dgm:prSet>
      <dgm:spPr/>
    </dgm:pt>
    <dgm:pt modelId="{F3D7EF0A-D6FC-4B3A-BDDB-F689DD74DB71}" type="pres">
      <dgm:prSet presAssocID="{59683807-B440-4843-A454-701B6EEBE18D}" presName="sibTrans" presStyleCnt="0"/>
      <dgm:spPr/>
    </dgm:pt>
    <dgm:pt modelId="{47BF7B91-B976-452B-A409-7A387CCB4817}" type="pres">
      <dgm:prSet presAssocID="{BFAD9AFD-0D29-41EF-A9BF-2F8BAB6C8004}" presName="node" presStyleLbl="node1" presStyleIdx="7" presStyleCnt="8">
        <dgm:presLayoutVars>
          <dgm:bulletEnabled val="1"/>
        </dgm:presLayoutVars>
      </dgm:prSet>
      <dgm:spPr/>
    </dgm:pt>
  </dgm:ptLst>
  <dgm:cxnLst>
    <dgm:cxn modelId="{A9E7E106-249A-4963-9CD4-978167861FC0}" type="presOf" srcId="{3357AF57-7320-4B90-8AEE-EFC5FC34F97B}" destId="{080823BB-93D1-4E2E-84DB-607F458A3C46}" srcOrd="0" destOrd="0" presId="urn:microsoft.com/office/officeart/2005/8/layout/default"/>
    <dgm:cxn modelId="{0A867E0C-83C0-4120-ACFA-EDC97F0E1398}" type="presOf" srcId="{161355FF-D951-4D34-BB9F-E5002165CFCB}" destId="{878B2D7F-6450-4792-BD78-C163256EB464}" srcOrd="0" destOrd="0" presId="urn:microsoft.com/office/officeart/2005/8/layout/default"/>
    <dgm:cxn modelId="{06900B1A-E9E4-47BE-8A62-C477CE8BE89A}" type="presOf" srcId="{BFAD9AFD-0D29-41EF-A9BF-2F8BAB6C8004}" destId="{47BF7B91-B976-452B-A409-7A387CCB4817}" srcOrd="0" destOrd="0" presId="urn:microsoft.com/office/officeart/2005/8/layout/default"/>
    <dgm:cxn modelId="{34ACA51C-5D49-4A89-AAF3-BEE0430C2A1E}" srcId="{53F8D6AE-A37E-4984-A868-7B18054F624B}" destId="{161355FF-D951-4D34-BB9F-E5002165CFCB}" srcOrd="5" destOrd="0" parTransId="{0CB18126-0C80-44B1-A805-BE728C4470AD}" sibTransId="{AAE86D50-A3AA-47A2-98BE-387656777E4D}"/>
    <dgm:cxn modelId="{2D08B91D-BA95-4612-B4C8-881B5D22A75D}" type="presOf" srcId="{FE830BA1-DF02-46C1-87AF-C90C8337B18D}" destId="{966A5B65-23A5-4B8C-829F-86B88213FD88}" srcOrd="0" destOrd="0" presId="urn:microsoft.com/office/officeart/2005/8/layout/default"/>
    <dgm:cxn modelId="{2F705838-A881-4D28-BAE2-598A47BFA511}" type="presOf" srcId="{D53C28C1-C4D2-49F2-98FB-16C7EF02FC60}" destId="{8660E77A-1FC3-47B6-8693-5EC577E32ACC}" srcOrd="0" destOrd="0" presId="urn:microsoft.com/office/officeart/2005/8/layout/default"/>
    <dgm:cxn modelId="{CEE9D63D-C406-43B8-9152-7C9392F179D7}" srcId="{53F8D6AE-A37E-4984-A868-7B18054F624B}" destId="{D53C28C1-C4D2-49F2-98FB-16C7EF02FC60}" srcOrd="4" destOrd="0" parTransId="{A762BF6C-595A-4586-8975-6E439CA82A41}" sibTransId="{CEC2E022-75DC-4DA0-BF28-8FE0D9FAA6E0}"/>
    <dgm:cxn modelId="{29281A40-88F1-4D2F-9475-6E6B30C23854}" type="presOf" srcId="{3A9B6F9D-1ECA-4855-BB49-93860CB2FFDF}" destId="{D30EAA81-B13B-459E-AC2C-4876DCD0560A}" srcOrd="0" destOrd="0" presId="urn:microsoft.com/office/officeart/2005/8/layout/default"/>
    <dgm:cxn modelId="{19DCD140-3060-43BB-8302-1EF0E5CD61EA}" srcId="{53F8D6AE-A37E-4984-A868-7B18054F624B}" destId="{76509784-D684-4999-BCF9-3D02D7378FF6}" srcOrd="6" destOrd="0" parTransId="{CE6AC1CB-BDB6-4E68-BCD7-FFE9E629E36A}" sibTransId="{59683807-B440-4843-A454-701B6EEBE18D}"/>
    <dgm:cxn modelId="{3F3E8C63-575E-4D66-B93E-168018D9C44A}" type="presOf" srcId="{76509784-D684-4999-BCF9-3D02D7378FF6}" destId="{748A4B06-0855-43C2-B70F-A385EFC6EF88}" srcOrd="0" destOrd="0" presId="urn:microsoft.com/office/officeart/2005/8/layout/default"/>
    <dgm:cxn modelId="{43B0D46D-5E11-4E1D-8FE5-41A9A50D312D}" srcId="{53F8D6AE-A37E-4984-A868-7B18054F624B}" destId="{BFAD9AFD-0D29-41EF-A9BF-2F8BAB6C8004}" srcOrd="7" destOrd="0" parTransId="{9D9B65D3-7A8A-4D43-8B22-7A19DA3F87F9}" sibTransId="{8E2CE1F8-DB3B-40F6-9853-A96070003BCE}"/>
    <dgm:cxn modelId="{4405106E-14D2-495D-B659-511C1947FC04}" srcId="{53F8D6AE-A37E-4984-A868-7B18054F624B}" destId="{3357AF57-7320-4B90-8AEE-EFC5FC34F97B}" srcOrd="2" destOrd="0" parTransId="{E2861528-FA72-4EBB-AC2C-23953473EA5F}" sibTransId="{56413059-E7ED-47B8-BCEF-DF4E59EBFDDA}"/>
    <dgm:cxn modelId="{F716BA56-017A-4A6C-A17F-B2F77507D04C}" srcId="{53F8D6AE-A37E-4984-A868-7B18054F624B}" destId="{14BB4AC6-1944-4C71-8FCB-8C8F12D59A0F}" srcOrd="1" destOrd="0" parTransId="{A2258688-17F4-42FE-9D7F-AF7E34477873}" sibTransId="{B11DF026-E645-4F9F-A578-9AC34992ED31}"/>
    <dgm:cxn modelId="{281FDE8E-3196-4869-947D-B88EEBF6535B}" srcId="{53F8D6AE-A37E-4984-A868-7B18054F624B}" destId="{FE830BA1-DF02-46C1-87AF-C90C8337B18D}" srcOrd="0" destOrd="0" parTransId="{145AD7B2-8A0A-4EFC-A42A-6D38A47488FB}" sibTransId="{8B828567-ECA7-4097-8930-C217AFD239CA}"/>
    <dgm:cxn modelId="{2A3794A2-9A58-4187-A887-3E539B838FE6}" srcId="{53F8D6AE-A37E-4984-A868-7B18054F624B}" destId="{3A9B6F9D-1ECA-4855-BB49-93860CB2FFDF}" srcOrd="3" destOrd="0" parTransId="{972334A6-06A2-4026-BDCB-174C43432894}" sibTransId="{0CD484F9-F637-4A7A-89A4-DCB68C0C7232}"/>
    <dgm:cxn modelId="{D6FE4AB5-24EE-466C-8C16-D007EF8903FE}" type="presOf" srcId="{53F8D6AE-A37E-4984-A868-7B18054F624B}" destId="{B985ABE0-3CB0-4A39-A172-7A0DE3F4DA5E}" srcOrd="0" destOrd="0" presId="urn:microsoft.com/office/officeart/2005/8/layout/default"/>
    <dgm:cxn modelId="{64D33EF8-8353-4E30-BEA8-B16F36708A92}" type="presOf" srcId="{14BB4AC6-1944-4C71-8FCB-8C8F12D59A0F}" destId="{35B473F4-036B-4956-BEE2-3586E0086095}" srcOrd="0" destOrd="0" presId="urn:microsoft.com/office/officeart/2005/8/layout/default"/>
    <dgm:cxn modelId="{F6C7D8F6-6E98-471F-942A-AEE4D9523C15}" type="presParOf" srcId="{B985ABE0-3CB0-4A39-A172-7A0DE3F4DA5E}" destId="{966A5B65-23A5-4B8C-829F-86B88213FD88}" srcOrd="0" destOrd="0" presId="urn:microsoft.com/office/officeart/2005/8/layout/default"/>
    <dgm:cxn modelId="{2D569DCD-0F84-43E1-A71B-1209B7CF54CB}" type="presParOf" srcId="{B985ABE0-3CB0-4A39-A172-7A0DE3F4DA5E}" destId="{C2B0A8D3-5B34-46F1-AD35-3B36270F140C}" srcOrd="1" destOrd="0" presId="urn:microsoft.com/office/officeart/2005/8/layout/default"/>
    <dgm:cxn modelId="{04DDF294-E6D9-4965-B2BD-B08511D7F9F2}" type="presParOf" srcId="{B985ABE0-3CB0-4A39-A172-7A0DE3F4DA5E}" destId="{35B473F4-036B-4956-BEE2-3586E0086095}" srcOrd="2" destOrd="0" presId="urn:microsoft.com/office/officeart/2005/8/layout/default"/>
    <dgm:cxn modelId="{3E00A89C-8952-43D2-9D4B-7762B3296031}" type="presParOf" srcId="{B985ABE0-3CB0-4A39-A172-7A0DE3F4DA5E}" destId="{F6ADD226-1A24-4539-AF09-1BDDDD2CE78D}" srcOrd="3" destOrd="0" presId="urn:microsoft.com/office/officeart/2005/8/layout/default"/>
    <dgm:cxn modelId="{E1DD442F-5BC4-4D5E-A10A-1EFFB926A9B3}" type="presParOf" srcId="{B985ABE0-3CB0-4A39-A172-7A0DE3F4DA5E}" destId="{080823BB-93D1-4E2E-84DB-607F458A3C46}" srcOrd="4" destOrd="0" presId="urn:microsoft.com/office/officeart/2005/8/layout/default"/>
    <dgm:cxn modelId="{C73424E8-6241-4ACB-8560-B9BDDC81066D}" type="presParOf" srcId="{B985ABE0-3CB0-4A39-A172-7A0DE3F4DA5E}" destId="{A8482F20-34D7-414A-A013-6D4591E74C28}" srcOrd="5" destOrd="0" presId="urn:microsoft.com/office/officeart/2005/8/layout/default"/>
    <dgm:cxn modelId="{2FF987E1-B0BA-4DCD-A06C-977A94708D7E}" type="presParOf" srcId="{B985ABE0-3CB0-4A39-A172-7A0DE3F4DA5E}" destId="{D30EAA81-B13B-459E-AC2C-4876DCD0560A}" srcOrd="6" destOrd="0" presId="urn:microsoft.com/office/officeart/2005/8/layout/default"/>
    <dgm:cxn modelId="{E321ABC3-2689-4E2F-9D92-CD63970A02E7}" type="presParOf" srcId="{B985ABE0-3CB0-4A39-A172-7A0DE3F4DA5E}" destId="{FF5130FE-E195-4685-953B-D74D4469332C}" srcOrd="7" destOrd="0" presId="urn:microsoft.com/office/officeart/2005/8/layout/default"/>
    <dgm:cxn modelId="{247EDFDD-415E-497E-8995-407E161BB340}" type="presParOf" srcId="{B985ABE0-3CB0-4A39-A172-7A0DE3F4DA5E}" destId="{8660E77A-1FC3-47B6-8693-5EC577E32ACC}" srcOrd="8" destOrd="0" presId="urn:microsoft.com/office/officeart/2005/8/layout/default"/>
    <dgm:cxn modelId="{959D6F6C-3C11-4452-AD6E-EAE100A67EA2}" type="presParOf" srcId="{B985ABE0-3CB0-4A39-A172-7A0DE3F4DA5E}" destId="{F6A7E021-5346-47F6-85CC-F82FCB2F3242}" srcOrd="9" destOrd="0" presId="urn:microsoft.com/office/officeart/2005/8/layout/default"/>
    <dgm:cxn modelId="{A1279B59-7787-488A-B14F-D8C60ACBF124}" type="presParOf" srcId="{B985ABE0-3CB0-4A39-A172-7A0DE3F4DA5E}" destId="{878B2D7F-6450-4792-BD78-C163256EB464}" srcOrd="10" destOrd="0" presId="urn:microsoft.com/office/officeart/2005/8/layout/default"/>
    <dgm:cxn modelId="{E3C5010E-4A50-4B9C-B487-7960FDA2169D}" type="presParOf" srcId="{B985ABE0-3CB0-4A39-A172-7A0DE3F4DA5E}" destId="{F34874DE-EF3A-43B9-ABA1-409F3074546B}" srcOrd="11" destOrd="0" presId="urn:microsoft.com/office/officeart/2005/8/layout/default"/>
    <dgm:cxn modelId="{22EA57E2-6D6A-4A7A-9C44-206FE0A3697D}" type="presParOf" srcId="{B985ABE0-3CB0-4A39-A172-7A0DE3F4DA5E}" destId="{748A4B06-0855-43C2-B70F-A385EFC6EF88}" srcOrd="12" destOrd="0" presId="urn:microsoft.com/office/officeart/2005/8/layout/default"/>
    <dgm:cxn modelId="{2C4412C9-44B1-4212-B5C0-E5D30CB3DC7F}" type="presParOf" srcId="{B985ABE0-3CB0-4A39-A172-7A0DE3F4DA5E}" destId="{F3D7EF0A-D6FC-4B3A-BDDB-F689DD74DB71}" srcOrd="13" destOrd="0" presId="urn:microsoft.com/office/officeart/2005/8/layout/default"/>
    <dgm:cxn modelId="{8C9F0819-D91C-4411-A0DD-30B1D9651BEA}" type="presParOf" srcId="{B985ABE0-3CB0-4A39-A172-7A0DE3F4DA5E}" destId="{47BF7B91-B976-452B-A409-7A387CCB481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A5B65-23A5-4B8C-829F-86B88213FD88}">
      <dsp:nvSpPr>
        <dsp:cNvPr id="0" name=""/>
        <dsp:cNvSpPr/>
      </dsp:nvSpPr>
      <dsp:spPr>
        <a:xfrm>
          <a:off x="2469041" y="321065"/>
          <a:ext cx="2273497" cy="14071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Anexo 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Minuta de Reunión</a:t>
          </a:r>
        </a:p>
      </dsp:txBody>
      <dsp:txXfrm>
        <a:off x="2469041" y="321065"/>
        <a:ext cx="2273497" cy="1407149"/>
      </dsp:txXfrm>
    </dsp:sp>
    <dsp:sp modelId="{35B473F4-036B-4956-BEE2-3586E0086095}">
      <dsp:nvSpPr>
        <dsp:cNvPr id="0" name=""/>
        <dsp:cNvSpPr/>
      </dsp:nvSpPr>
      <dsp:spPr>
        <a:xfrm>
          <a:off x="4827521" y="310302"/>
          <a:ext cx="2273497" cy="13671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Anexo 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Acta del Registro del Comité de CS  </a:t>
          </a:r>
          <a:endParaRPr lang="es-ES" sz="18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827521" y="310302"/>
        <a:ext cx="2273497" cy="1367181"/>
      </dsp:txXfrm>
    </dsp:sp>
    <dsp:sp modelId="{080823BB-93D1-4E2E-84DB-607F458A3C46}">
      <dsp:nvSpPr>
        <dsp:cNvPr id="0" name=""/>
        <dsp:cNvSpPr/>
      </dsp:nvSpPr>
      <dsp:spPr>
        <a:xfrm>
          <a:off x="53177" y="1923922"/>
          <a:ext cx="2273497" cy="13640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Anexo 4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Acta de Sustitución de un integrante del Comité de CS</a:t>
          </a:r>
        </a:p>
      </dsp:txBody>
      <dsp:txXfrm>
        <a:off x="53177" y="1923922"/>
        <a:ext cx="2273497" cy="1364098"/>
      </dsp:txXfrm>
    </dsp:sp>
    <dsp:sp modelId="{D30EAA81-B13B-459E-AC2C-4876DCD0560A}">
      <dsp:nvSpPr>
        <dsp:cNvPr id="0" name=""/>
        <dsp:cNvSpPr/>
      </dsp:nvSpPr>
      <dsp:spPr>
        <a:xfrm>
          <a:off x="2474406" y="1934011"/>
          <a:ext cx="2273497" cy="13640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Anexo 5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Solicitud de Información</a:t>
          </a:r>
          <a:endParaRPr lang="es-ES" sz="18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474406" y="1934011"/>
        <a:ext cx="2273497" cy="1364098"/>
      </dsp:txXfrm>
    </dsp:sp>
    <dsp:sp modelId="{8660E77A-1FC3-47B6-8693-5EC577E32ACC}">
      <dsp:nvSpPr>
        <dsp:cNvPr id="0" name=""/>
        <dsp:cNvSpPr/>
      </dsp:nvSpPr>
      <dsp:spPr>
        <a:xfrm>
          <a:off x="4827521" y="1918543"/>
          <a:ext cx="2273497" cy="13640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Anexo 6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Informe del Comité de Contraloría Social</a:t>
          </a:r>
          <a:r>
            <a:rPr lang="es-ES" sz="18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</a:p>
      </dsp:txBody>
      <dsp:txXfrm>
        <a:off x="4827521" y="1918543"/>
        <a:ext cx="2273497" cy="1364098"/>
      </dsp:txXfrm>
    </dsp:sp>
    <dsp:sp modelId="{878B2D7F-6450-4792-BD78-C163256EB464}">
      <dsp:nvSpPr>
        <dsp:cNvPr id="0" name=""/>
        <dsp:cNvSpPr/>
      </dsp:nvSpPr>
      <dsp:spPr>
        <a:xfrm>
          <a:off x="66840" y="344250"/>
          <a:ext cx="2273497" cy="1364098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Anexo 1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PITCS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Programa Institucional de CS</a:t>
          </a:r>
        </a:p>
      </dsp:txBody>
      <dsp:txXfrm>
        <a:off x="66840" y="344250"/>
        <a:ext cx="2273497" cy="1364098"/>
      </dsp:txXfrm>
    </dsp:sp>
    <dsp:sp modelId="{748A4B06-0855-43C2-B70F-A385EFC6EF88}">
      <dsp:nvSpPr>
        <dsp:cNvPr id="0" name=""/>
        <dsp:cNvSpPr/>
      </dsp:nvSpPr>
      <dsp:spPr>
        <a:xfrm>
          <a:off x="1250423" y="3563313"/>
          <a:ext cx="2273497" cy="13640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Anexo 7                   Cédula de Quejas y Denuncias </a:t>
          </a:r>
          <a:endParaRPr lang="es-ES" sz="18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250423" y="3563313"/>
        <a:ext cx="2273497" cy="1364098"/>
      </dsp:txXfrm>
    </dsp:sp>
    <dsp:sp modelId="{47BF7B91-B976-452B-A409-7A387CCB4817}">
      <dsp:nvSpPr>
        <dsp:cNvPr id="0" name=""/>
        <dsp:cNvSpPr/>
      </dsp:nvSpPr>
      <dsp:spPr>
        <a:xfrm>
          <a:off x="3751270" y="3563313"/>
          <a:ext cx="2273497" cy="13640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Anexo 8                       Control de Quejas y Denuncias</a:t>
          </a:r>
          <a:endParaRPr lang="es-ES" sz="18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751270" y="3563313"/>
        <a:ext cx="2273497" cy="1364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20E5A-7C83-0644-BDCA-5D07B11B991A}" type="datetimeFigureOut">
              <a:rPr lang="es-MX" smtClean="0"/>
              <a:t>07/12/2023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10A05-C80D-B841-8783-7FC68E39A6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2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10A05-C80D-B841-8783-7FC68E39A665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331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904A4-4FED-4A73-AE7A-EE388BFAC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1F7E03-A585-3505-C83D-F360357E1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222611-7E3B-4286-FFE1-ADE7B04B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AE85-FF76-F74F-88EF-DF40439015F5}" type="datetimeFigureOut">
              <a:rPr lang="es-MX" smtClean="0"/>
              <a:t>07/12/2023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DE3613-A723-8354-3DEE-5EE27FC85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7CE488-0283-6905-A053-AA44F805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1EE1-C708-2A43-B0C7-68762A0C1F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546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E613E-E1FC-E185-170C-AEB4B189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992AB1-50DE-95EC-B087-81BD2407B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1CE8EA-36A1-BF33-6AAC-C3E6F535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AE85-FF76-F74F-88EF-DF40439015F5}" type="datetimeFigureOut">
              <a:rPr lang="es-MX" smtClean="0"/>
              <a:t>07/12/2023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DC7830-8606-E7C4-B829-C4928D1F2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EB7A61-8880-10FB-7A66-C2A3F3B0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1EE1-C708-2A43-B0C7-68762A0C1F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949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9F70D2-04E6-8FE0-DDF1-1881C6C86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DF335C-416B-368A-5883-6F8EF0610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C75B52-98BF-186E-BBC9-4938691E9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AE85-FF76-F74F-88EF-DF40439015F5}" type="datetimeFigureOut">
              <a:rPr lang="es-MX" smtClean="0"/>
              <a:t>07/12/2023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B57F1F-D97A-714D-BDBE-1A535906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654495-9730-225E-9778-730CFC90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1EE1-C708-2A43-B0C7-68762A0C1F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69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6DE68-5073-0A34-8808-EE045D96E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1C600B-CEE2-AEC2-C9AD-E29D7E0BA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6D2DDF-8639-E107-B696-0BF001463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AE85-FF76-F74F-88EF-DF40439015F5}" type="datetimeFigureOut">
              <a:rPr lang="es-MX" smtClean="0"/>
              <a:t>07/12/2023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9974F2-BBC5-FAE9-6F1D-E013D0256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9924EE-E342-D3AC-C85E-FC876E5F1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1EE1-C708-2A43-B0C7-68762A0C1F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43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DD4393-B29F-769D-B2DA-86FCDC710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249DCC-FED0-F1EF-04B6-585E184B7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67DA61-DB3D-C852-A09C-237646C7A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AE85-FF76-F74F-88EF-DF40439015F5}" type="datetimeFigureOut">
              <a:rPr lang="es-MX" smtClean="0"/>
              <a:t>07/12/2023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DDBEAC-EE55-5819-D97E-A4F904CF0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3819CB-BE01-8012-8C49-DE581D8C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1EE1-C708-2A43-B0C7-68762A0C1F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915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28493B-4C6B-202E-F790-1E8387BB2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5CA6A6-6D7F-EB60-229C-1A2C5C102C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47B0FD-8F61-C89F-587F-37E39E881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C61F01-B55F-06CC-AC0B-867E5EE0E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AE85-FF76-F74F-88EF-DF40439015F5}" type="datetimeFigureOut">
              <a:rPr lang="es-MX" smtClean="0"/>
              <a:t>07/12/2023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340AC0-1A4D-75F9-C2A4-72DC222B7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B70182-8198-5F36-F6BB-185E2C7D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1EE1-C708-2A43-B0C7-68762A0C1F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167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2B4ED-855A-9B17-5A36-A7F8E9C45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963B05-723A-085A-D540-517CDD76F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DA983A-B278-415A-88B2-025E884F8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426FE1-52D0-EFAF-7A23-1CFEA8E74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7AC1B2-10E4-D5D4-EB0A-98600E392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17FE61D-E3DF-AF5F-9B41-DC358392F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AE85-FF76-F74F-88EF-DF40439015F5}" type="datetimeFigureOut">
              <a:rPr lang="es-MX" smtClean="0"/>
              <a:t>07/12/2023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5ADFAB0-AF24-C9ED-C450-2A91CD18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1632ACF-274E-AAAA-0E05-1AEED392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1EE1-C708-2A43-B0C7-68762A0C1F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696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0881F9-F5A5-9C52-8EEA-BF0EF2CB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AAA8F6-B816-7293-5DBA-20F18B8B8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AE85-FF76-F74F-88EF-DF40439015F5}" type="datetimeFigureOut">
              <a:rPr lang="es-MX" smtClean="0"/>
              <a:t>07/12/2023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E85375-4EE6-A191-6560-2C9D29CD2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658E58-08CC-FFCB-A2A3-F4E2E2A6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1EE1-C708-2A43-B0C7-68762A0C1F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791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FD39283-3DA3-32A3-1BE6-2D93D5997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AE85-FF76-F74F-88EF-DF40439015F5}" type="datetimeFigureOut">
              <a:rPr lang="es-MX" smtClean="0"/>
              <a:t>07/12/2023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C09394E-0444-19C2-2485-95FD3D7E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0B0D9C-772C-A899-8C6C-FACCABAD0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1EE1-C708-2A43-B0C7-68762A0C1F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835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C5086-E51B-F28B-523B-9C4E8C398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AB6591-F29F-2B04-A4E3-A165808B9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80B655-CF1F-F75C-FDC5-A1FEA0543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F3F15C-1B00-7415-F643-E85FA47A8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AE85-FF76-F74F-88EF-DF40439015F5}" type="datetimeFigureOut">
              <a:rPr lang="es-MX" smtClean="0"/>
              <a:t>07/12/2023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2B9BA7-ED9A-55B2-2599-5ADBEABC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DF9284-5B8A-ECA6-A80E-571C343C6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1EE1-C708-2A43-B0C7-68762A0C1F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408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F8EC6-3E5D-6005-423D-CAAE2D7AA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0F19891-A69A-67FD-B78D-6118BCA86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F87B98-9F21-D76D-242B-76CB3F816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0275F8-F9E5-65D9-70A8-1B81472D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AE85-FF76-F74F-88EF-DF40439015F5}" type="datetimeFigureOut">
              <a:rPr lang="es-MX" smtClean="0"/>
              <a:t>07/12/2023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46B3FE-78E9-54ED-1651-200CB3347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E9960-1718-D598-A55C-ABD79973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1EE1-C708-2A43-B0C7-68762A0C1F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872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99E2FB-648D-8442-5D80-6CE29763C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D14AE1-57BB-7C1A-2F75-66CB928E1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11B21B-A429-365C-73AE-93FCF1499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2AE85-FF76-F74F-88EF-DF40439015F5}" type="datetimeFigureOut">
              <a:rPr lang="es-MX" smtClean="0"/>
              <a:t>07/12/2023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48A0BD-46F6-D8CE-4949-3771EC07D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0548A6-1C61-1060-5E55-C0E8B1219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71EE1-C708-2A43-B0C7-68762A0C1F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601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nquevedo@utecuinapa.edu.m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laneacion@utescuinapa.edu.mx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2A30114-5A4E-EAE1-7E0A-AE34841EF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44"/>
            <a:ext cx="12192000" cy="6858000"/>
          </a:xfr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7FBFE8F-42DB-AC5F-AE7A-3C3ACE4EAAA8}"/>
              </a:ext>
            </a:extLst>
          </p:cNvPr>
          <p:cNvSpPr txBox="1"/>
          <p:nvPr/>
        </p:nvSpPr>
        <p:spPr>
          <a:xfrm>
            <a:off x="2058012" y="1108728"/>
            <a:ext cx="8273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UNIVERSIDAD TECNOLÓGICA DE ESCUINAPA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4DA1651-3621-5729-4F38-A6F8BDD9DDED}"/>
              </a:ext>
            </a:extLst>
          </p:cNvPr>
          <p:cNvSpPr txBox="1"/>
          <p:nvPr/>
        </p:nvSpPr>
        <p:spPr>
          <a:xfrm>
            <a:off x="3055182" y="3929731"/>
            <a:ext cx="64108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800" b="1" dirty="0"/>
          </a:p>
          <a:p>
            <a:pPr algn="ctr"/>
            <a:endParaRPr lang="es-MX" sz="2800" b="1" dirty="0"/>
          </a:p>
          <a:p>
            <a:pPr algn="ctr"/>
            <a:endParaRPr lang="es-MX" sz="2800" b="1" dirty="0"/>
          </a:p>
          <a:p>
            <a:pPr algn="ctr"/>
            <a:r>
              <a:rPr lang="es-MX" sz="2800" b="1" dirty="0"/>
              <a:t>CONTRALORIA SOCIAL DEL PROGRAMA PARA EL DESARROLLO PROFESIONAL DOCENTE (PRODEP) 2023</a:t>
            </a:r>
          </a:p>
          <a:p>
            <a:pPr algn="r"/>
            <a:r>
              <a:rPr lang="es-MX" sz="1400" b="1" dirty="0"/>
              <a:t>DICIEMBRE 2023</a:t>
            </a:r>
          </a:p>
        </p:txBody>
      </p:sp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B05732DB-1AB0-F070-7BB4-D2CD81D705D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520" y="151891"/>
            <a:ext cx="1978017" cy="83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9;p1">
            <a:extLst>
              <a:ext uri="{FF2B5EF4-FFF2-40B4-BE49-F238E27FC236}">
                <a16:creationId xmlns:a16="http://schemas.microsoft.com/office/drawing/2014/main" id="{661C6713-380C-EBBD-B712-85B80817C65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2652" y="151891"/>
            <a:ext cx="1405060" cy="83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3;p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7CF1CA5C-CDE5-CDC3-A56C-992B485C21B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93610" y="132823"/>
            <a:ext cx="1745738" cy="695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4;p1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9DAEF14-F770-667E-0640-739D305BF4C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02743" y="151891"/>
            <a:ext cx="1405060" cy="676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8C8808D-E7E1-4B1B-BC64-2DCA338F54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4847" y="1899779"/>
            <a:ext cx="3279923" cy="33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04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2A30114-5A4E-EAE1-7E0A-AE34841EF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44"/>
            <a:ext cx="12192000" cy="6858000"/>
          </a:xfr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F619EB2-55DB-4089-A30E-447A35C4EC46}"/>
              </a:ext>
            </a:extLst>
          </p:cNvPr>
          <p:cNvSpPr/>
          <p:nvPr/>
        </p:nvSpPr>
        <p:spPr>
          <a:xfrm>
            <a:off x="3281383" y="248939"/>
            <a:ext cx="562923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ES_tradnl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MS Mincho"/>
                <a:cs typeface="Times New Roman" panose="02020603050405020304" pitchFamily="18" charset="0"/>
              </a:rPr>
              <a:t>Anexo 3. Acta de Constitución </a:t>
            </a:r>
            <a:endParaRPr lang="es-MX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E2D1612-7997-4381-8EA5-DCB3E73EB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60" y="1305775"/>
            <a:ext cx="11875477" cy="509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98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2A30114-5A4E-EAE1-7E0A-AE34841EF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44"/>
            <a:ext cx="12192000" cy="6858000"/>
          </a:xfr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EC37AE3-EBD3-4F2A-BB9A-CBA5CF4FD2CC}"/>
              </a:ext>
            </a:extLst>
          </p:cNvPr>
          <p:cNvSpPr/>
          <p:nvPr/>
        </p:nvSpPr>
        <p:spPr>
          <a:xfrm>
            <a:off x="2974323" y="306176"/>
            <a:ext cx="624335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ES_tradnl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MS Mincho"/>
                <a:cs typeface="Times New Roman" panose="02020603050405020304" pitchFamily="18" charset="0"/>
              </a:rPr>
              <a:t>Anexo 4. Acta de Sustitución </a:t>
            </a:r>
            <a:endParaRPr lang="es-MX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4B19E3-492F-4688-A113-10AC5F2F9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38" y="1305272"/>
            <a:ext cx="11203723" cy="50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70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2A30114-5A4E-EAE1-7E0A-AE34841EF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44"/>
            <a:ext cx="12192000" cy="6858000"/>
          </a:xfr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49E2313-D14E-461D-A1B3-D107007AAC74}"/>
              </a:ext>
            </a:extLst>
          </p:cNvPr>
          <p:cNvSpPr/>
          <p:nvPr/>
        </p:nvSpPr>
        <p:spPr>
          <a:xfrm>
            <a:off x="2902885" y="336863"/>
            <a:ext cx="638622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ES_tradnl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MS Mincho"/>
                <a:cs typeface="Times New Roman" panose="02020603050405020304" pitchFamily="18" charset="0"/>
              </a:rPr>
              <a:t>Anexo 5. Solicitud de Información </a:t>
            </a:r>
            <a:endParaRPr lang="es-MX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065A64-8C01-4DA8-86C2-570AFA42B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274" y="1187002"/>
            <a:ext cx="4013449" cy="51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34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2A30114-5A4E-EAE1-7E0A-AE34841EF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44"/>
            <a:ext cx="12192000" cy="6858000"/>
          </a:xfr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6D7EC01-EBAC-4C32-9E8B-6B3FBF1AC072}"/>
              </a:ext>
            </a:extLst>
          </p:cNvPr>
          <p:cNvSpPr/>
          <p:nvPr/>
        </p:nvSpPr>
        <p:spPr>
          <a:xfrm>
            <a:off x="2246219" y="73093"/>
            <a:ext cx="726365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ES_tradnl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MS Mincho"/>
                <a:cs typeface="Times New Roman" panose="02020603050405020304" pitchFamily="18" charset="0"/>
              </a:rPr>
              <a:t>Anexo 6. Informe del Comité </a:t>
            </a:r>
            <a:endParaRPr lang="es-MX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7D3FB71-3C47-4CBA-BD80-6EE7604D0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592" y="799240"/>
            <a:ext cx="7456906" cy="586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8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2A30114-5A4E-EAE1-7E0A-AE34841EF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44"/>
            <a:ext cx="12192000" cy="6858000"/>
          </a:xfr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F6179DE-837F-4FFE-B0AA-B8E8914FFFB7}"/>
              </a:ext>
            </a:extLst>
          </p:cNvPr>
          <p:cNvSpPr/>
          <p:nvPr/>
        </p:nvSpPr>
        <p:spPr>
          <a:xfrm>
            <a:off x="2130799" y="207397"/>
            <a:ext cx="7467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ES_tradnl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MS Mincho"/>
                <a:cs typeface="Times New Roman" panose="02020603050405020304" pitchFamily="18" charset="0"/>
              </a:rPr>
              <a:t>Anexo 7.Cédula de Quejas y Denuncias  </a:t>
            </a:r>
            <a:endParaRPr lang="es-MX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D61FE3-7195-4433-AC1E-DF2B1C338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94" y="1800913"/>
            <a:ext cx="11528612" cy="374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49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2A30114-5A4E-EAE1-7E0A-AE34841EF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44"/>
            <a:ext cx="12192000" cy="6858000"/>
          </a:xfr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3B0DD11-D55B-4CF3-8E03-85A36EA6B527}"/>
              </a:ext>
            </a:extLst>
          </p:cNvPr>
          <p:cNvSpPr/>
          <p:nvPr/>
        </p:nvSpPr>
        <p:spPr>
          <a:xfrm>
            <a:off x="1819874" y="160642"/>
            <a:ext cx="7690595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ES_tradnl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MS Mincho"/>
                <a:cs typeface="Times New Roman" panose="02020603050405020304" pitchFamily="18" charset="0"/>
              </a:rPr>
              <a:t>Anexo 8. Informe de Quejas y Denuncias  </a:t>
            </a:r>
            <a:endParaRPr lang="es-MX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D04814-916C-40D4-96D1-4903DF5B2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945" y="834560"/>
            <a:ext cx="6876451" cy="556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71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2A30114-5A4E-EAE1-7E0A-AE34841EF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44"/>
            <a:ext cx="12192000" cy="6858000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F806579-44AD-4F4C-8B9F-0BBE0370EC10}"/>
              </a:ext>
            </a:extLst>
          </p:cNvPr>
          <p:cNvSpPr txBox="1"/>
          <p:nvPr/>
        </p:nvSpPr>
        <p:spPr>
          <a:xfrm>
            <a:off x="573742" y="757133"/>
            <a:ext cx="11044516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/>
              <a:t>Quejas y Denuncias </a:t>
            </a:r>
          </a:p>
          <a:p>
            <a:pPr algn="just"/>
            <a:endParaRPr lang="es-ES" sz="2400" dirty="0"/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En la Instancia Ejecutora: Correo electrónico: </a:t>
            </a:r>
            <a:r>
              <a:rPr lang="es-ES" sz="2400" dirty="0">
                <a:hlinkClick r:id="rId3"/>
              </a:rPr>
              <a:t>nquevedo@utecuinapa.edu.mx</a:t>
            </a:r>
            <a:r>
              <a:rPr lang="es-ES" sz="2400" dirty="0"/>
              <a:t> y </a:t>
            </a:r>
            <a:r>
              <a:rPr lang="es-ES" sz="2400" dirty="0">
                <a:hlinkClick r:id="rId4"/>
              </a:rPr>
              <a:t>planeacion@utescuinapa.edu.mx</a:t>
            </a:r>
            <a:r>
              <a:rPr lang="es-ES" sz="2400" dirty="0"/>
              <a:t>, con el objeto de facilitar a los miembros de las comunidad universitaria, la emisión de preguntas y/o sugerencias o, en su caso, inconformidades sobre el desarrollo de los proyectos apoyados con recursos del Programa para el Desarrollo Profesional Docente (PRODEP). 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Directamente en la Jefatura de Planeación, Programación y Evaluación de la UTESC, con Mtra. </a:t>
            </a:r>
            <a:r>
              <a:rPr lang="es-ES" sz="2400" dirty="0" err="1"/>
              <a:t>Nnoemi</a:t>
            </a:r>
            <a:r>
              <a:rPr lang="es-ES" sz="2400" dirty="0"/>
              <a:t> Quevedo González, con domicilio Camino al Guasimal al Noroeste de Escuinapa, zona ejidal s/n CP:82400, Escuinapa, de Hidalgo; Sinaloa.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751300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2A30114-5A4E-EAE1-7E0A-AE34841EF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44"/>
            <a:ext cx="12192000" cy="6858000"/>
          </a:xfr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88DCB98-5D8E-416A-AD5B-90B03B17548A}"/>
              </a:ext>
            </a:extLst>
          </p:cNvPr>
          <p:cNvSpPr txBox="1"/>
          <p:nvPr/>
        </p:nvSpPr>
        <p:spPr>
          <a:xfrm>
            <a:off x="3514164" y="2393576"/>
            <a:ext cx="5163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/>
              <a:t>¡Gracias!</a:t>
            </a:r>
            <a:endParaRPr lang="es-MX" sz="9600" dirty="0"/>
          </a:p>
        </p:txBody>
      </p:sp>
    </p:spTree>
    <p:extLst>
      <p:ext uri="{BB962C8B-B14F-4D97-AF65-F5344CB8AC3E}">
        <p14:creationId xmlns:p14="http://schemas.microsoft.com/office/powerpoint/2010/main" val="199630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2A30114-5A4E-EAE1-7E0A-AE34841EF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686" r="-2" b="17023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026" name="Picture 2" descr="COMO SE ELABORA UN GUION | Web Oficial EUROINNOVA">
            <a:extLst>
              <a:ext uri="{FF2B5EF4-FFF2-40B4-BE49-F238E27FC236}">
                <a16:creationId xmlns:a16="http://schemas.microsoft.com/office/drawing/2014/main" id="{03921FCD-B53A-FC0F-66B4-77D3A3B5C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2" b="12623"/>
          <a:stretch/>
        </p:blipFill>
        <p:spPr bwMode="auto">
          <a:xfrm>
            <a:off x="4916977" y="1987052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3" name="Freeform: Shape 103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9F3F63C-8F6E-1D13-404F-321E2B129BFD}"/>
              </a:ext>
            </a:extLst>
          </p:cNvPr>
          <p:cNvSpPr txBox="1"/>
          <p:nvPr/>
        </p:nvSpPr>
        <p:spPr>
          <a:xfrm>
            <a:off x="440876" y="1078289"/>
            <a:ext cx="4832803" cy="418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OBJETIVO DE LA CAPACITACIÓN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sz="2000" b="1" i="0" u="none" strike="noStrike" dirty="0">
              <a:effectLst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3200" b="1" i="0" u="none" strike="noStrike" dirty="0" err="1">
                <a:effectLst/>
              </a:rPr>
              <a:t>Asesorar</a:t>
            </a:r>
            <a:r>
              <a:rPr lang="en-US" sz="3200" b="1" i="0" u="none" strike="noStrike" dirty="0">
                <a:effectLst/>
              </a:rPr>
              <a:t> a </a:t>
            </a:r>
            <a:r>
              <a:rPr lang="en-US" sz="3200" b="1" i="0" u="none" strike="noStrike" dirty="0" err="1">
                <a:effectLst/>
              </a:rPr>
              <a:t>los</a:t>
            </a:r>
            <a:r>
              <a:rPr lang="en-US" sz="3200" b="1" i="0" u="none" strike="noStrike" dirty="0">
                <a:effectLst/>
              </a:rPr>
              <a:t> </a:t>
            </a:r>
            <a:r>
              <a:rPr lang="en-US" sz="3200" b="1" i="0" u="none" strike="noStrike" dirty="0" err="1">
                <a:effectLst/>
              </a:rPr>
              <a:t>Responsables</a:t>
            </a:r>
            <a:r>
              <a:rPr lang="en-US" sz="3200" b="1" i="0" u="none" strike="noStrike" dirty="0">
                <a:effectLst/>
              </a:rPr>
              <a:t> de la </a:t>
            </a:r>
            <a:r>
              <a:rPr lang="en-US" sz="3200" b="1" i="0" u="none" strike="noStrike" dirty="0" err="1">
                <a:effectLst/>
              </a:rPr>
              <a:t>Contraloría</a:t>
            </a:r>
            <a:r>
              <a:rPr lang="en-US" sz="3200" b="1" i="0" u="none" strike="noStrike" dirty="0">
                <a:effectLst/>
              </a:rPr>
              <a:t> Social o a </a:t>
            </a:r>
            <a:r>
              <a:rPr lang="en-US" sz="3200" b="1" i="0" u="none" strike="noStrike" dirty="0" err="1">
                <a:effectLst/>
              </a:rPr>
              <a:t>los</a:t>
            </a:r>
            <a:r>
              <a:rPr lang="en-US" sz="3200" b="1" i="0" u="none" strike="noStrike" dirty="0">
                <a:effectLst/>
              </a:rPr>
              <a:t> </a:t>
            </a:r>
            <a:r>
              <a:rPr lang="en-US" sz="3200" b="1" i="0" u="none" strike="noStrike" dirty="0" err="1">
                <a:effectLst/>
              </a:rPr>
              <a:t>integrantes</a:t>
            </a:r>
            <a:r>
              <a:rPr lang="en-US" sz="3200" b="1" i="0" u="none" strike="noStrike" dirty="0">
                <a:effectLst/>
              </a:rPr>
              <a:t> del </a:t>
            </a:r>
            <a:r>
              <a:rPr lang="en-US" sz="3200" b="1" i="0" u="none" strike="noStrike" dirty="0" err="1">
                <a:effectLst/>
              </a:rPr>
              <a:t>comité</a:t>
            </a:r>
            <a:r>
              <a:rPr lang="en-US" sz="3200" b="1" i="0" u="none" strike="noStrike" dirty="0">
                <a:effectLst/>
              </a:rPr>
              <a:t> o a </a:t>
            </a:r>
            <a:r>
              <a:rPr lang="en-US" sz="3200" b="1" i="0" u="none" strike="noStrike" dirty="0" err="1">
                <a:effectLst/>
              </a:rPr>
              <a:t>los</a:t>
            </a:r>
            <a:r>
              <a:rPr lang="en-US" sz="3200" b="1" i="0" u="none" strike="noStrike" dirty="0">
                <a:effectLst/>
              </a:rPr>
              <a:t> </a:t>
            </a:r>
            <a:r>
              <a:rPr lang="en-US" sz="3200" b="1" i="0" u="none" strike="noStrike" dirty="0" err="1">
                <a:effectLst/>
              </a:rPr>
              <a:t>beneficiarios</a:t>
            </a:r>
            <a:r>
              <a:rPr lang="en-US" sz="3200" b="1" i="0" u="none" strike="noStrike" dirty="0">
                <a:effectLst/>
              </a:rPr>
              <a:t>, para </a:t>
            </a:r>
            <a:r>
              <a:rPr lang="en-US" sz="3200" b="1" i="0" u="none" strike="noStrike" dirty="0" err="1">
                <a:effectLst/>
              </a:rPr>
              <a:t>el</a:t>
            </a:r>
            <a:r>
              <a:rPr lang="en-US" sz="3200" b="1" i="0" u="none" strike="noStrike" dirty="0">
                <a:effectLst/>
              </a:rPr>
              <a:t> </a:t>
            </a:r>
            <a:r>
              <a:rPr lang="en-US" sz="3200" b="1" i="0" u="none" strike="noStrike" dirty="0" err="1">
                <a:effectLst/>
              </a:rPr>
              <a:t>ejercicio</a:t>
            </a:r>
            <a:r>
              <a:rPr lang="en-US" sz="3200" b="1" i="0" u="none" strike="noStrike" dirty="0">
                <a:effectLst/>
              </a:rPr>
              <a:t> de sus </a:t>
            </a:r>
            <a:r>
              <a:rPr lang="en-US" sz="3200" b="1" i="0" u="none" strike="noStrike" dirty="0" err="1">
                <a:effectLst/>
              </a:rPr>
              <a:t>funciones</a:t>
            </a:r>
            <a:r>
              <a:rPr lang="en-US" sz="3200" b="1" i="0" u="none" strike="noStrike" dirty="0">
                <a:effectLst/>
              </a:rPr>
              <a:t>.</a:t>
            </a:r>
            <a:endParaRPr lang="en-US" sz="3200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4618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2A30114-5A4E-EAE1-7E0A-AE34841EF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44"/>
            <a:ext cx="12192000" cy="6858000"/>
          </a:xfr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62354F1-F9C8-39C2-A6BD-C27E26F3A695}"/>
              </a:ext>
            </a:extLst>
          </p:cNvPr>
          <p:cNvSpPr txBox="1"/>
          <p:nvPr/>
        </p:nvSpPr>
        <p:spPr>
          <a:xfrm>
            <a:off x="6694714" y="1028343"/>
            <a:ext cx="51108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¿QUÉ ES LA CONTRALORIA SOCIAL?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s-MX" sz="1800" b="1" i="0" u="none" strike="noStrike" dirty="0">
                <a:effectLst/>
                <a:latin typeface="Montserrat" pitchFamily="2" charset="77"/>
              </a:rPr>
              <a:t>Conforme al artículo 69 de la Ley General de Desarrollo Social, se define como:</a:t>
            </a:r>
            <a:endParaRPr lang="es-MX" b="0" i="0" u="none" strike="noStrike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es-MX" b="0" i="0" u="none" strike="noStrike" dirty="0">
                <a:effectLst/>
              </a:rPr>
            </a:br>
            <a:r>
              <a:rPr lang="es-MX" sz="1800" b="0" i="0" u="none" strike="noStrike" dirty="0">
                <a:effectLst/>
                <a:latin typeface="Calibri" panose="020F0502020204030204" pitchFamily="34" charset="0"/>
              </a:rPr>
              <a:t>El  mecanismo con el que cuenta la población beneficiara de programas federales de desarrollo social, para que participe en la vigilancia del ejercicio de los recursos públicos y en la verificación del cumplimiento de las metas y objetivos a través de los Comités de Contraloría Social.</a:t>
            </a:r>
            <a:endParaRPr lang="es-MX" b="0" i="0" u="none" strike="noStrike" dirty="0">
              <a:effectLst/>
            </a:endParaRPr>
          </a:p>
          <a:p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FD0CBF-7BD0-F38C-A6A0-A34AD3D32AB8}"/>
              </a:ext>
            </a:extLst>
          </p:cNvPr>
          <p:cNvSpPr txBox="1"/>
          <p:nvPr/>
        </p:nvSpPr>
        <p:spPr>
          <a:xfrm>
            <a:off x="1155246" y="562537"/>
            <a:ext cx="5343525" cy="545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s-MX" sz="1800" b="0" i="0" u="none" strike="noStrike" dirty="0">
                <a:solidFill>
                  <a:srgbClr val="FFFFFF"/>
                </a:solidFill>
                <a:effectLst/>
                <a:latin typeface="Montserrat" pitchFamily="2" charset="77"/>
              </a:rPr>
            </a:br>
            <a:r>
              <a:rPr lang="es-MX" sz="1800" b="0" i="0" u="none" strike="noStrike" dirty="0">
                <a:solidFill>
                  <a:srgbClr val="FFFFFF"/>
                </a:solidFill>
                <a:effectLst/>
                <a:latin typeface="Montserrat" pitchFamily="2" charset="77"/>
              </a:rPr>
              <a:t>Secretaría de la Función Pública</a:t>
            </a:r>
            <a:endParaRPr lang="es-MX" b="0" i="0" u="none" strike="noStrike" dirty="0">
              <a:solidFill>
                <a:srgbClr val="000000"/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s-MX" b="0" i="0" u="none" strike="noStrike" dirty="0">
                <a:solidFill>
                  <a:srgbClr val="000000"/>
                </a:solidFill>
                <a:effectLst/>
              </a:rPr>
            </a:br>
            <a:r>
              <a:rPr lang="es-MX" sz="1800" b="0" i="0" u="none" strike="noStrike" dirty="0">
                <a:solidFill>
                  <a:srgbClr val="FFFFFF"/>
                </a:solidFill>
                <a:effectLst/>
                <a:latin typeface="Montserrat" pitchFamily="2" charset="77"/>
              </a:rPr>
              <a:t>Instancias Ejecutoras</a:t>
            </a:r>
            <a:endParaRPr lang="es-MX" b="0" i="0" u="none" strike="noStrike" dirty="0">
              <a:solidFill>
                <a:srgbClr val="000000"/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s-MX" b="0" i="0" u="none" strike="noStrike" dirty="0">
                <a:solidFill>
                  <a:srgbClr val="000000"/>
                </a:solidFill>
                <a:effectLst/>
              </a:rPr>
            </a:br>
            <a:r>
              <a:rPr lang="es-MX" sz="1800" b="0" i="0" u="none" strike="noStrike" dirty="0">
                <a:solidFill>
                  <a:srgbClr val="FFFFFF"/>
                </a:solidFill>
                <a:effectLst/>
                <a:latin typeface="Montserrat" pitchFamily="2" charset="77"/>
              </a:rPr>
              <a:t>Instancias Normativas</a:t>
            </a:r>
            <a:endParaRPr lang="es-MX" b="0" i="0" u="none" strike="noStrike" dirty="0">
              <a:solidFill>
                <a:srgbClr val="000000"/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s-MX" b="0" i="0" u="none" strike="noStrike" dirty="0">
                <a:solidFill>
                  <a:srgbClr val="000000"/>
                </a:solidFill>
                <a:effectLst/>
              </a:rPr>
            </a:br>
            <a:r>
              <a:rPr lang="es-MX" sz="2000" b="0" i="0" u="none" strike="noStrike" dirty="0">
                <a:solidFill>
                  <a:srgbClr val="FFFFFF"/>
                </a:solidFill>
                <a:effectLst/>
                <a:latin typeface="Montserrat" pitchFamily="2" charset="77"/>
              </a:rPr>
              <a:t>Profesores de Tempo Completo y Cuerpos Académicos beneficiados</a:t>
            </a:r>
            <a:endParaRPr lang="es-MX" b="0" i="0" u="none" strike="noStrike" dirty="0">
              <a:solidFill>
                <a:srgbClr val="000000"/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s-MX" b="0" i="0" u="none" strike="noStrike" dirty="0">
                <a:solidFill>
                  <a:srgbClr val="000000"/>
                </a:solidFill>
                <a:effectLst/>
              </a:rPr>
            </a:br>
            <a:r>
              <a:rPr lang="es-MX" sz="1800" b="0" i="0" u="none" strike="noStrike" dirty="0">
                <a:solidFill>
                  <a:srgbClr val="FFFFFF"/>
                </a:solidFill>
                <a:effectLst/>
                <a:latin typeface="Montserrat" pitchFamily="2" charset="77"/>
              </a:rPr>
              <a:t>Organizacio-nes de la Sociedad Civil</a:t>
            </a:r>
            <a:endParaRPr lang="es-MX" b="0" i="0" u="none" strike="noStrike" dirty="0">
              <a:solidFill>
                <a:srgbClr val="000000"/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s-MX" b="0" i="0" u="none" strike="noStrike" dirty="0">
                <a:solidFill>
                  <a:srgbClr val="000000"/>
                </a:solidFill>
                <a:effectLst/>
              </a:rPr>
            </a:br>
            <a:r>
              <a:rPr lang="es-MX" sz="1800" b="0" i="0" u="none" strike="noStrike" dirty="0">
                <a:solidFill>
                  <a:srgbClr val="FFFFFF"/>
                </a:solidFill>
                <a:effectLst/>
                <a:latin typeface="Montserrat" pitchFamily="2" charset="77"/>
              </a:rPr>
              <a:t>Oficinas de Representa</a:t>
            </a:r>
            <a:endParaRPr lang="es-MX" b="0" i="0" u="none" strike="noStrike" dirty="0">
              <a:solidFill>
                <a:srgbClr val="000000"/>
              </a:solidFill>
              <a:effectLst/>
            </a:endParaRPr>
          </a:p>
          <a:p>
            <a:pPr algn="ctr" rtl="0">
              <a:spcBef>
                <a:spcPts val="315"/>
              </a:spcBef>
              <a:spcAft>
                <a:spcPts val="0"/>
              </a:spcAft>
            </a:pPr>
            <a:r>
              <a:rPr lang="es-MX" sz="1800" b="0" i="0" u="none" strike="noStrike" dirty="0">
                <a:solidFill>
                  <a:srgbClr val="FFFFFF"/>
                </a:solidFill>
                <a:effectLst/>
                <a:latin typeface="Montserrat" pitchFamily="2" charset="77"/>
              </a:rPr>
              <a:t>ción Federal </a:t>
            </a:r>
            <a:endParaRPr lang="es-MX" b="0" i="0" u="none" strike="noStrike" dirty="0">
              <a:solidFill>
                <a:srgbClr val="000000"/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s-MX" b="0" i="0" u="none" strike="noStrike" dirty="0">
                <a:solidFill>
                  <a:srgbClr val="000000"/>
                </a:solidFill>
                <a:effectLst/>
              </a:rPr>
            </a:br>
            <a:r>
              <a:rPr lang="es-MX" sz="1800" b="0" i="0" u="none" strike="noStrike" dirty="0">
                <a:solidFill>
                  <a:srgbClr val="FFFFFF"/>
                </a:solidFill>
                <a:effectLst/>
                <a:latin typeface="Montserrat" pitchFamily="2" charset="77"/>
              </a:rPr>
              <a:t>Órganos de Control (OIC y/o OEC)</a:t>
            </a:r>
            <a:endParaRPr lang="es-MX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grpSp>
        <p:nvGrpSpPr>
          <p:cNvPr id="6" name="Google Shape;227;p8">
            <a:extLst>
              <a:ext uri="{FF2B5EF4-FFF2-40B4-BE49-F238E27FC236}">
                <a16:creationId xmlns:a16="http://schemas.microsoft.com/office/drawing/2014/main" id="{D9996374-AD12-0C53-935F-C46B4BD1DC54}"/>
              </a:ext>
            </a:extLst>
          </p:cNvPr>
          <p:cNvGrpSpPr/>
          <p:nvPr/>
        </p:nvGrpSpPr>
        <p:grpSpPr>
          <a:xfrm>
            <a:off x="768803" y="1532377"/>
            <a:ext cx="4578032" cy="4763086"/>
            <a:chOff x="2213318" y="2491"/>
            <a:chExt cx="4029442" cy="4453200"/>
          </a:xfrm>
        </p:grpSpPr>
        <p:sp>
          <p:nvSpPr>
            <p:cNvPr id="7" name="Google Shape;228;p8">
              <a:extLst>
                <a:ext uri="{FF2B5EF4-FFF2-40B4-BE49-F238E27FC236}">
                  <a16:creationId xmlns:a16="http://schemas.microsoft.com/office/drawing/2014/main" id="{4D7CCD45-AF81-47B2-1960-DDDECBE404BD}"/>
                </a:ext>
              </a:extLst>
            </p:cNvPr>
            <p:cNvSpPr/>
            <p:nvPr/>
          </p:nvSpPr>
          <p:spPr>
            <a:xfrm>
              <a:off x="3613332" y="1610791"/>
              <a:ext cx="1236600" cy="1236600"/>
            </a:xfrm>
            <a:prstGeom prst="ellipse">
              <a:avLst/>
            </a:prstGeom>
            <a:solidFill>
              <a:srgbClr val="92D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29;p8">
              <a:extLst>
                <a:ext uri="{FF2B5EF4-FFF2-40B4-BE49-F238E27FC236}">
                  <a16:creationId xmlns:a16="http://schemas.microsoft.com/office/drawing/2014/main" id="{6EA6B26B-586E-8863-948E-F18A714EC3BD}"/>
                </a:ext>
              </a:extLst>
            </p:cNvPr>
            <p:cNvSpPr txBox="1"/>
            <p:nvPr/>
          </p:nvSpPr>
          <p:spPr>
            <a:xfrm>
              <a:off x="3794431" y="1791890"/>
              <a:ext cx="874500" cy="8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Montserrat"/>
                <a:buNone/>
              </a:pPr>
              <a:r>
                <a:rPr lang="es-MX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Profesores de Tempo Completo y Cuerpos Académicos beneficiados</a:t>
              </a:r>
              <a:endParaRPr/>
            </a:p>
          </p:txBody>
        </p:sp>
        <p:sp>
          <p:nvSpPr>
            <p:cNvPr id="9" name="Google Shape;230;p8">
              <a:extLst>
                <a:ext uri="{FF2B5EF4-FFF2-40B4-BE49-F238E27FC236}">
                  <a16:creationId xmlns:a16="http://schemas.microsoft.com/office/drawing/2014/main" id="{299C0419-A320-3C4A-A792-ED6FBA7C1D77}"/>
                </a:ext>
              </a:extLst>
            </p:cNvPr>
            <p:cNvSpPr/>
            <p:nvPr/>
          </p:nvSpPr>
          <p:spPr>
            <a:xfrm rot="-5400000">
              <a:off x="4045831" y="1411740"/>
              <a:ext cx="371700" cy="26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5629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31;p8">
              <a:extLst>
                <a:ext uri="{FF2B5EF4-FFF2-40B4-BE49-F238E27FC236}">
                  <a16:creationId xmlns:a16="http://schemas.microsoft.com/office/drawing/2014/main" id="{0F886A38-2C8B-C2DF-67DF-95262B32DEFA}"/>
                </a:ext>
              </a:extLst>
            </p:cNvPr>
            <p:cNvSpPr txBox="1"/>
            <p:nvPr/>
          </p:nvSpPr>
          <p:spPr>
            <a:xfrm rot="-5400000">
              <a:off x="4222351" y="1415643"/>
              <a:ext cx="18600" cy="1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32;p8">
              <a:extLst>
                <a:ext uri="{FF2B5EF4-FFF2-40B4-BE49-F238E27FC236}">
                  <a16:creationId xmlns:a16="http://schemas.microsoft.com/office/drawing/2014/main" id="{A647852A-4E52-8716-7725-04F7A731D8A9}"/>
                </a:ext>
              </a:extLst>
            </p:cNvPr>
            <p:cNvSpPr/>
            <p:nvPr/>
          </p:nvSpPr>
          <p:spPr>
            <a:xfrm>
              <a:off x="3613332" y="2491"/>
              <a:ext cx="1236600" cy="1236600"/>
            </a:xfrm>
            <a:prstGeom prst="ellipse">
              <a:avLst/>
            </a:prstGeom>
            <a:solidFill>
              <a:srgbClr val="56293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3;p8">
              <a:extLst>
                <a:ext uri="{FF2B5EF4-FFF2-40B4-BE49-F238E27FC236}">
                  <a16:creationId xmlns:a16="http://schemas.microsoft.com/office/drawing/2014/main" id="{4B9788B8-B1CE-F3AB-2DF9-24F5DEBF25AF}"/>
                </a:ext>
              </a:extLst>
            </p:cNvPr>
            <p:cNvSpPr txBox="1"/>
            <p:nvPr/>
          </p:nvSpPr>
          <p:spPr>
            <a:xfrm>
              <a:off x="3794431" y="183590"/>
              <a:ext cx="874500" cy="8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Montserrat"/>
                <a:buNone/>
              </a:pPr>
              <a:r>
                <a:rPr lang="es-MX" sz="9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Secretaría de la Función Pública</a:t>
              </a:r>
              <a:endParaRPr/>
            </a:p>
          </p:txBody>
        </p:sp>
        <p:sp>
          <p:nvSpPr>
            <p:cNvPr id="13" name="Google Shape;234;p8">
              <a:extLst>
                <a:ext uri="{FF2B5EF4-FFF2-40B4-BE49-F238E27FC236}">
                  <a16:creationId xmlns:a16="http://schemas.microsoft.com/office/drawing/2014/main" id="{D402C747-6D03-96AB-C2F5-7E58343D9E9E}"/>
                </a:ext>
              </a:extLst>
            </p:cNvPr>
            <p:cNvSpPr/>
            <p:nvPr/>
          </p:nvSpPr>
          <p:spPr>
            <a:xfrm rot="-1798806">
              <a:off x="4742273" y="1813925"/>
              <a:ext cx="371624" cy="263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5629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5;p8">
              <a:extLst>
                <a:ext uri="{FF2B5EF4-FFF2-40B4-BE49-F238E27FC236}">
                  <a16:creationId xmlns:a16="http://schemas.microsoft.com/office/drawing/2014/main" id="{F9143F6B-FB45-7D28-9EFE-9FC3894D7522}"/>
                </a:ext>
              </a:extLst>
            </p:cNvPr>
            <p:cNvSpPr txBox="1"/>
            <p:nvPr/>
          </p:nvSpPr>
          <p:spPr>
            <a:xfrm rot="-1791541">
              <a:off x="4918774" y="1817736"/>
              <a:ext cx="18680" cy="18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36;p8">
              <a:extLst>
                <a:ext uri="{FF2B5EF4-FFF2-40B4-BE49-F238E27FC236}">
                  <a16:creationId xmlns:a16="http://schemas.microsoft.com/office/drawing/2014/main" id="{F2550E97-05FA-D4C8-00E4-6BDD4EC8B707}"/>
                </a:ext>
              </a:extLst>
            </p:cNvPr>
            <p:cNvSpPr/>
            <p:nvPr/>
          </p:nvSpPr>
          <p:spPr>
            <a:xfrm>
              <a:off x="5006160" y="806641"/>
              <a:ext cx="1236600" cy="1236600"/>
            </a:xfrm>
            <a:prstGeom prst="ellipse">
              <a:avLst/>
            </a:prstGeom>
            <a:solidFill>
              <a:srgbClr val="A2224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7;p8">
              <a:extLst>
                <a:ext uri="{FF2B5EF4-FFF2-40B4-BE49-F238E27FC236}">
                  <a16:creationId xmlns:a16="http://schemas.microsoft.com/office/drawing/2014/main" id="{688CEC0B-BE69-6B0A-60C6-72C5FB08E145}"/>
                </a:ext>
              </a:extLst>
            </p:cNvPr>
            <p:cNvSpPr txBox="1"/>
            <p:nvPr/>
          </p:nvSpPr>
          <p:spPr>
            <a:xfrm>
              <a:off x="5187259" y="987740"/>
              <a:ext cx="874500" cy="8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Montserrat"/>
                <a:buNone/>
              </a:pPr>
              <a:r>
                <a:rPr lang="es-MX" sz="9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Instancias Normativas</a:t>
              </a:r>
              <a:endParaRPr/>
            </a:p>
          </p:txBody>
        </p:sp>
        <p:sp>
          <p:nvSpPr>
            <p:cNvPr id="17" name="Google Shape;238;p8">
              <a:extLst>
                <a:ext uri="{FF2B5EF4-FFF2-40B4-BE49-F238E27FC236}">
                  <a16:creationId xmlns:a16="http://schemas.microsoft.com/office/drawing/2014/main" id="{70CBBE3D-AAD3-5C49-8489-90F002EA7C31}"/>
                </a:ext>
              </a:extLst>
            </p:cNvPr>
            <p:cNvSpPr/>
            <p:nvPr/>
          </p:nvSpPr>
          <p:spPr>
            <a:xfrm rot="1798806">
              <a:off x="4742235" y="2617936"/>
              <a:ext cx="371624" cy="263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5629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9;p8">
              <a:extLst>
                <a:ext uri="{FF2B5EF4-FFF2-40B4-BE49-F238E27FC236}">
                  <a16:creationId xmlns:a16="http://schemas.microsoft.com/office/drawing/2014/main" id="{A7A6FE87-8B23-A524-3FB4-6C10DEC65FA7}"/>
                </a:ext>
              </a:extLst>
            </p:cNvPr>
            <p:cNvSpPr txBox="1"/>
            <p:nvPr/>
          </p:nvSpPr>
          <p:spPr>
            <a:xfrm rot="1791541">
              <a:off x="4918766" y="2621894"/>
              <a:ext cx="18680" cy="18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40;p8">
              <a:extLst>
                <a:ext uri="{FF2B5EF4-FFF2-40B4-BE49-F238E27FC236}">
                  <a16:creationId xmlns:a16="http://schemas.microsoft.com/office/drawing/2014/main" id="{91C8D0EF-8325-CF98-9B1B-A99E2FBC2E74}"/>
                </a:ext>
              </a:extLst>
            </p:cNvPr>
            <p:cNvSpPr/>
            <p:nvPr/>
          </p:nvSpPr>
          <p:spPr>
            <a:xfrm>
              <a:off x="5006160" y="2414941"/>
              <a:ext cx="1236600" cy="1236600"/>
            </a:xfrm>
            <a:prstGeom prst="ellipse">
              <a:avLst/>
            </a:prstGeom>
            <a:solidFill>
              <a:srgbClr val="13322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1;p8">
              <a:extLst>
                <a:ext uri="{FF2B5EF4-FFF2-40B4-BE49-F238E27FC236}">
                  <a16:creationId xmlns:a16="http://schemas.microsoft.com/office/drawing/2014/main" id="{DDFA947F-DCC0-4AB0-DD23-55F401AECD7C}"/>
                </a:ext>
              </a:extLst>
            </p:cNvPr>
            <p:cNvSpPr txBox="1"/>
            <p:nvPr/>
          </p:nvSpPr>
          <p:spPr>
            <a:xfrm>
              <a:off x="5187259" y="2596040"/>
              <a:ext cx="874500" cy="8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Montserrat"/>
                <a:buNone/>
              </a:pPr>
              <a:r>
                <a:rPr lang="es-MX" sz="900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Oficinas de Representa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Montserrat"/>
                <a:buNone/>
              </a:pPr>
              <a:r>
                <a:rPr lang="es-MX" sz="900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ción Federal </a:t>
              </a:r>
              <a:endParaRPr dirty="0"/>
            </a:p>
          </p:txBody>
        </p:sp>
        <p:sp>
          <p:nvSpPr>
            <p:cNvPr id="21" name="Google Shape;242;p8">
              <a:extLst>
                <a:ext uri="{FF2B5EF4-FFF2-40B4-BE49-F238E27FC236}">
                  <a16:creationId xmlns:a16="http://schemas.microsoft.com/office/drawing/2014/main" id="{3782D35F-C938-2F55-CE6B-B7E782585A28}"/>
                </a:ext>
              </a:extLst>
            </p:cNvPr>
            <p:cNvSpPr/>
            <p:nvPr/>
          </p:nvSpPr>
          <p:spPr>
            <a:xfrm rot="5400000">
              <a:off x="4045754" y="3020063"/>
              <a:ext cx="371700" cy="26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5629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;p8">
              <a:extLst>
                <a:ext uri="{FF2B5EF4-FFF2-40B4-BE49-F238E27FC236}">
                  <a16:creationId xmlns:a16="http://schemas.microsoft.com/office/drawing/2014/main" id="{A9A48406-7D28-51CF-41D0-D20CB47C0E86}"/>
                </a:ext>
              </a:extLst>
            </p:cNvPr>
            <p:cNvSpPr txBox="1"/>
            <p:nvPr/>
          </p:nvSpPr>
          <p:spPr>
            <a:xfrm rot="5400000">
              <a:off x="4222334" y="3023960"/>
              <a:ext cx="18600" cy="1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4;p8">
              <a:extLst>
                <a:ext uri="{FF2B5EF4-FFF2-40B4-BE49-F238E27FC236}">
                  <a16:creationId xmlns:a16="http://schemas.microsoft.com/office/drawing/2014/main" id="{6DBC1DC0-3EEB-3396-E3A4-F5A09E4C12A3}"/>
                </a:ext>
              </a:extLst>
            </p:cNvPr>
            <p:cNvSpPr/>
            <p:nvPr/>
          </p:nvSpPr>
          <p:spPr>
            <a:xfrm>
              <a:off x="3613332" y="3219091"/>
              <a:ext cx="1236600" cy="1236600"/>
            </a:xfrm>
            <a:prstGeom prst="ellipse">
              <a:avLst/>
            </a:prstGeom>
            <a:solidFill>
              <a:srgbClr val="BC955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5;p8">
              <a:extLst>
                <a:ext uri="{FF2B5EF4-FFF2-40B4-BE49-F238E27FC236}">
                  <a16:creationId xmlns:a16="http://schemas.microsoft.com/office/drawing/2014/main" id="{B0188B49-7547-CF56-E407-3419B3B6D1DA}"/>
                </a:ext>
              </a:extLst>
            </p:cNvPr>
            <p:cNvSpPr txBox="1"/>
            <p:nvPr/>
          </p:nvSpPr>
          <p:spPr>
            <a:xfrm>
              <a:off x="3794431" y="3400190"/>
              <a:ext cx="874500" cy="8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Montserrat"/>
                <a:buNone/>
              </a:pPr>
              <a:r>
                <a:rPr lang="es-MX" sz="9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Órganos de Control (OIC y/o OEC)</a:t>
              </a:r>
              <a:endParaRPr/>
            </a:p>
          </p:txBody>
        </p:sp>
        <p:sp>
          <p:nvSpPr>
            <p:cNvPr id="25" name="Google Shape;246;p8">
              <a:extLst>
                <a:ext uri="{FF2B5EF4-FFF2-40B4-BE49-F238E27FC236}">
                  <a16:creationId xmlns:a16="http://schemas.microsoft.com/office/drawing/2014/main" id="{2369C49F-B078-39EC-B6AC-CFADA1279AED}"/>
                </a:ext>
              </a:extLst>
            </p:cNvPr>
            <p:cNvSpPr/>
            <p:nvPr/>
          </p:nvSpPr>
          <p:spPr>
            <a:xfrm rot="8998194">
              <a:off x="3354466" y="2616733"/>
              <a:ext cx="366267" cy="263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5629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7;p8">
              <a:extLst>
                <a:ext uri="{FF2B5EF4-FFF2-40B4-BE49-F238E27FC236}">
                  <a16:creationId xmlns:a16="http://schemas.microsoft.com/office/drawing/2014/main" id="{A502DF29-A7F3-6A74-46E7-E1E113BD64F0}"/>
                </a:ext>
              </a:extLst>
            </p:cNvPr>
            <p:cNvSpPr txBox="1"/>
            <p:nvPr/>
          </p:nvSpPr>
          <p:spPr>
            <a:xfrm rot="-1819416">
              <a:off x="3528432" y="2620574"/>
              <a:ext cx="18420" cy="18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8;p8">
              <a:extLst>
                <a:ext uri="{FF2B5EF4-FFF2-40B4-BE49-F238E27FC236}">
                  <a16:creationId xmlns:a16="http://schemas.microsoft.com/office/drawing/2014/main" id="{CC4260BA-4CDF-1CB1-9B72-45A90469AB65}"/>
                </a:ext>
              </a:extLst>
            </p:cNvPr>
            <p:cNvSpPr/>
            <p:nvPr/>
          </p:nvSpPr>
          <p:spPr>
            <a:xfrm>
              <a:off x="2213318" y="2414941"/>
              <a:ext cx="1251000" cy="1236600"/>
            </a:xfrm>
            <a:prstGeom prst="ellipse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9;p8">
              <a:extLst>
                <a:ext uri="{FF2B5EF4-FFF2-40B4-BE49-F238E27FC236}">
                  <a16:creationId xmlns:a16="http://schemas.microsoft.com/office/drawing/2014/main" id="{D525D908-D95D-608A-45E4-F11C4B24C50F}"/>
                </a:ext>
              </a:extLst>
            </p:cNvPr>
            <p:cNvSpPr txBox="1"/>
            <p:nvPr/>
          </p:nvSpPr>
          <p:spPr>
            <a:xfrm>
              <a:off x="2396521" y="2596040"/>
              <a:ext cx="884700" cy="8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Montserrat"/>
                <a:buNone/>
              </a:pPr>
              <a:r>
                <a:rPr lang="es-MX" sz="9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Organizacio-nes de la Sociedad Civil</a:t>
              </a:r>
              <a:endParaRPr/>
            </a:p>
          </p:txBody>
        </p:sp>
        <p:sp>
          <p:nvSpPr>
            <p:cNvPr id="29" name="Google Shape;250;p8">
              <a:extLst>
                <a:ext uri="{FF2B5EF4-FFF2-40B4-BE49-F238E27FC236}">
                  <a16:creationId xmlns:a16="http://schemas.microsoft.com/office/drawing/2014/main" id="{885C19D2-9EF0-50EE-B7E7-93DED389646E}"/>
                </a:ext>
              </a:extLst>
            </p:cNvPr>
            <p:cNvSpPr/>
            <p:nvPr/>
          </p:nvSpPr>
          <p:spPr>
            <a:xfrm rot="-9001194">
              <a:off x="3349427" y="1813921"/>
              <a:ext cx="371624" cy="263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5629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1;p8">
              <a:extLst>
                <a:ext uri="{FF2B5EF4-FFF2-40B4-BE49-F238E27FC236}">
                  <a16:creationId xmlns:a16="http://schemas.microsoft.com/office/drawing/2014/main" id="{9391F07B-53A4-7399-DEEC-E8B4A523D7E8}"/>
                </a:ext>
              </a:extLst>
            </p:cNvPr>
            <p:cNvSpPr txBox="1"/>
            <p:nvPr/>
          </p:nvSpPr>
          <p:spPr>
            <a:xfrm rot="1791541">
              <a:off x="3525938" y="1817744"/>
              <a:ext cx="18680" cy="18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52;p8">
              <a:extLst>
                <a:ext uri="{FF2B5EF4-FFF2-40B4-BE49-F238E27FC236}">
                  <a16:creationId xmlns:a16="http://schemas.microsoft.com/office/drawing/2014/main" id="{3B119577-31D8-1E82-542F-50A8605EBE0E}"/>
                </a:ext>
              </a:extLst>
            </p:cNvPr>
            <p:cNvSpPr/>
            <p:nvPr/>
          </p:nvSpPr>
          <p:spPr>
            <a:xfrm>
              <a:off x="2220503" y="806641"/>
              <a:ext cx="1236600" cy="1236600"/>
            </a:xfrm>
            <a:prstGeom prst="ellipse">
              <a:avLst/>
            </a:prstGeom>
            <a:solidFill>
              <a:srgbClr val="13322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3;p8">
              <a:extLst>
                <a:ext uri="{FF2B5EF4-FFF2-40B4-BE49-F238E27FC236}">
                  <a16:creationId xmlns:a16="http://schemas.microsoft.com/office/drawing/2014/main" id="{697E8EF5-B806-6453-65A2-9EDB0C1E6EF0}"/>
                </a:ext>
              </a:extLst>
            </p:cNvPr>
            <p:cNvSpPr txBox="1"/>
            <p:nvPr/>
          </p:nvSpPr>
          <p:spPr>
            <a:xfrm>
              <a:off x="2401602" y="987740"/>
              <a:ext cx="874500" cy="8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Montserrat"/>
                <a:buNone/>
              </a:pPr>
              <a:r>
                <a:rPr lang="es-MX" sz="9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Instancias Ejecutoras</a:t>
              </a:r>
              <a:endParaRPr/>
            </a:p>
          </p:txBody>
        </p:sp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441EC5E-AAD1-256C-8B1A-14FB5C2A99DE}"/>
              </a:ext>
            </a:extLst>
          </p:cNvPr>
          <p:cNvSpPr txBox="1"/>
          <p:nvPr/>
        </p:nvSpPr>
        <p:spPr>
          <a:xfrm>
            <a:off x="1452763" y="959896"/>
            <a:ext cx="318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ACTORES QUE INTERVIENEN</a:t>
            </a:r>
          </a:p>
        </p:txBody>
      </p:sp>
    </p:spTree>
    <p:extLst>
      <p:ext uri="{BB962C8B-B14F-4D97-AF65-F5344CB8AC3E}">
        <p14:creationId xmlns:p14="http://schemas.microsoft.com/office/powerpoint/2010/main" val="389007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2A30114-5A4E-EAE1-7E0A-AE34841EF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44"/>
            <a:ext cx="12192000" cy="685800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2E8C563-7EC2-4590-9558-D0C65EF432F6}"/>
              </a:ext>
            </a:extLst>
          </p:cNvPr>
          <p:cNvSpPr txBox="1"/>
          <p:nvPr/>
        </p:nvSpPr>
        <p:spPr>
          <a:xfrm>
            <a:off x="246184" y="197346"/>
            <a:ext cx="541313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¿Qué es un comité de contraloría social?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Son las formas de organización social constituidas por los beneficiarios de los programas de desarrollo social a cargo de las dependencias y entidades de la Administración Pública Federal, para el seguimiento, supervisión y vigilancia de la ejecución de dichos programas.</a:t>
            </a:r>
            <a:endParaRPr lang="es-ES" sz="2000" dirty="0"/>
          </a:p>
          <a:p>
            <a:pPr algn="just"/>
            <a:endParaRPr lang="es-MX" sz="2000" dirty="0"/>
          </a:p>
        </p:txBody>
      </p:sp>
      <p:sp>
        <p:nvSpPr>
          <p:cNvPr id="6" name="Google Shape;545;p26">
            <a:extLst>
              <a:ext uri="{FF2B5EF4-FFF2-40B4-BE49-F238E27FC236}">
                <a16:creationId xmlns:a16="http://schemas.microsoft.com/office/drawing/2014/main" id="{EA3CFF0C-AD4B-4364-9E46-7C71562B7BE4}"/>
              </a:ext>
            </a:extLst>
          </p:cNvPr>
          <p:cNvSpPr txBox="1"/>
          <p:nvPr/>
        </p:nvSpPr>
        <p:spPr>
          <a:xfrm>
            <a:off x="6157546" y="268845"/>
            <a:ext cx="6034454" cy="53860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Para llevar a cabo la integración del Comité de Contraloría Social se deberá de considerar los siguiente: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ym typeface="Montserrat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❖"/>
            </a:pPr>
            <a:r>
              <a:rPr lang="es-MX" sz="17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 responsable organizará una reunión con los beneficiarios para determinar a los integrantes del Comité de Contraloría Social, 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❖"/>
            </a:pPr>
            <a:r>
              <a:rPr lang="es-MX" sz="17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Enviar convocatoria a los beneficiarios, 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❖"/>
            </a:pPr>
            <a:r>
              <a:rPr lang="es-MX" sz="17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Reunión los beneficiarios convocados, 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❖"/>
            </a:pPr>
            <a:r>
              <a:rPr lang="es-MX" sz="17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Invitar a personal del Órgano de Control Estatal (no es obligatoria su asistencia) u otro tipo de asistentes si así lo disponen,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❖"/>
            </a:pPr>
            <a:r>
              <a:rPr lang="es-MX" sz="17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Realizar una lista de asistencia y acta constitutiva, en donde quedará consignado el nombre, firma y cargo de los asistentes y de los miembros electos del Comité de Contraloría Social. 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❖"/>
            </a:pPr>
            <a:r>
              <a:rPr lang="es-MX" sz="17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Los integrantes del comité deben ser elegidos por mayoría de votos, entre los mismos beneficiarios del Programa.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05;p31">
            <a:extLst>
              <a:ext uri="{FF2B5EF4-FFF2-40B4-BE49-F238E27FC236}">
                <a16:creationId xmlns:a16="http://schemas.microsoft.com/office/drawing/2014/main" id="{C566387D-7458-4F8B-A997-66F29D5E5F78}"/>
              </a:ext>
            </a:extLst>
          </p:cNvPr>
          <p:cNvSpPr txBox="1"/>
          <p:nvPr/>
        </p:nvSpPr>
        <p:spPr>
          <a:xfrm>
            <a:off x="319454" y="3429000"/>
            <a:ext cx="5266593" cy="31392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sym typeface="Montserrat"/>
              </a:rPr>
              <a:t>¿Quién integra el comité de la C. S.? </a:t>
            </a:r>
            <a:endParaRPr b="1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ym typeface="Montserrat"/>
              </a:rPr>
              <a:t>Los beneficiarios del programa; son los Profesores de Tiempo Completo. 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ym typeface="Montserra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sym typeface="Montserrat"/>
              </a:rPr>
              <a:t>¿Cuántos integrantes son en el Comité?</a:t>
            </a:r>
            <a:endParaRPr b="1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ym typeface="Montserrat"/>
              </a:rPr>
              <a:t>El mínimo de integrantes es uno y el máximo abierto. El número de mujeres y hombres deberá ser equilibrado.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ym typeface="Montserra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ym typeface="Montserrat"/>
              </a:rPr>
              <a:t> </a:t>
            </a:r>
            <a:r>
              <a:rPr lang="es-MX" b="1" dirty="0">
                <a:sym typeface="Montserrat"/>
              </a:rPr>
              <a:t>¿Cuántos comités de C. S. serán? </a:t>
            </a:r>
            <a:endParaRPr b="1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ym typeface="Montserrat"/>
              </a:rPr>
              <a:t>De preferencia uno por el programa.</a:t>
            </a:r>
            <a:endParaRPr dirty="0"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07774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2A30114-5A4E-EAE1-7E0A-AE34841EF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44"/>
            <a:ext cx="12192000" cy="6858000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79C1B5A-D4EE-466A-B018-18FB99377A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19" r="46490" b="23188"/>
          <a:stretch/>
        </p:blipFill>
        <p:spPr>
          <a:xfrm>
            <a:off x="680881" y="634198"/>
            <a:ext cx="11188825" cy="560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64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2A30114-5A4E-EAE1-7E0A-AE34841EF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944"/>
            <a:ext cx="12192000" cy="6858000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59ECEAD-4439-4FDD-8562-00FA723EF4A6}"/>
              </a:ext>
            </a:extLst>
          </p:cNvPr>
          <p:cNvSpPr txBox="1"/>
          <p:nvPr/>
        </p:nvSpPr>
        <p:spPr>
          <a:xfrm>
            <a:off x="158261" y="191901"/>
            <a:ext cx="11875477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Funciones del Comité de Contraloría Social</a:t>
            </a:r>
          </a:p>
          <a:p>
            <a:pPr algn="just"/>
            <a:endParaRPr lang="es-ES" sz="2800" b="1" dirty="0"/>
          </a:p>
          <a:p>
            <a:pPr marL="342900" indent="-342900" algn="just">
              <a:buAutoNum type="arabicPeriod"/>
            </a:pPr>
            <a:r>
              <a:rPr lang="es-ES" sz="2000" dirty="0"/>
              <a:t>Vigilar que se difunda información suficiente, veraz y oportuna sobre la operación del programa federal.</a:t>
            </a:r>
          </a:p>
          <a:p>
            <a:pPr algn="just"/>
            <a:r>
              <a:rPr lang="es-ES" sz="2000" dirty="0"/>
              <a:t>2. Vigilar que el ejercicio de los recursos públicos para las obras, apoyos o servicios sea oportuno transparente y con apego a lo establecido en las reglas de operación. </a:t>
            </a:r>
          </a:p>
          <a:p>
            <a:pPr algn="just"/>
            <a:r>
              <a:rPr lang="es-ES" sz="2000" dirty="0"/>
              <a:t>3. Vigilar que los beneficiarios del programa federal cumplan con los requisitos para tener esa característica. </a:t>
            </a:r>
          </a:p>
          <a:p>
            <a:pPr algn="just"/>
            <a:r>
              <a:rPr lang="es-ES" sz="2000" dirty="0"/>
              <a:t>4. Vigilar que se cumpla con los periodos de ejecución de las obras o de la entrega de los apoyos o servicios. </a:t>
            </a:r>
          </a:p>
          <a:p>
            <a:pPr algn="just"/>
            <a:r>
              <a:rPr lang="es-ES" sz="2000" dirty="0"/>
              <a:t>5. Vigilar que exista documentación comprobatoria del ejercicio de los recursos públicos y de la entrega de las obras, apoyos o servicios. </a:t>
            </a:r>
          </a:p>
          <a:p>
            <a:pPr algn="just"/>
            <a:r>
              <a:rPr lang="es-ES" sz="2000" dirty="0"/>
              <a:t>6. Vigilar que el programa federal no se utilice con fines políticos, electorales, de lucro u otros distintos al objeto del programa federal. </a:t>
            </a:r>
          </a:p>
          <a:p>
            <a:pPr algn="just"/>
            <a:r>
              <a:rPr lang="es-ES" sz="2000" dirty="0"/>
              <a:t>7. Vigilar que el programa federal no sea aplicado afectando la igualdad entre mujeres y hombres. </a:t>
            </a:r>
          </a:p>
          <a:p>
            <a:pPr algn="just"/>
            <a:r>
              <a:rPr lang="es-ES" sz="2000" dirty="0"/>
              <a:t>8. Vigilar que las autoridades competentes den atención a las quejas y denuncias relacionadas con el programa federal. </a:t>
            </a:r>
          </a:p>
          <a:p>
            <a:pPr algn="just"/>
            <a:r>
              <a:rPr lang="es-ES" sz="2000" dirty="0"/>
              <a:t>9. Recibir las quejas y denuncias sobre la aplicación y ejecución de los programas federales, recabar la información de estas y, en su caso, presentarlas junto con la información recopilada a la Representación Federal o Estatal, a efecto de que se tomen las medidas a que haya lugar. </a:t>
            </a:r>
          </a:p>
          <a:p>
            <a:pPr algn="just"/>
            <a:r>
              <a:rPr lang="es-ES" sz="2000" dirty="0"/>
              <a:t>10. Recibir las quejas y denuncias que puedan dar lugar al financiamiento de responsabilidades administrativas, civiles o penales relacionadas con los programas federales, así como turnarlas a las autoridades competentes para su atención (Instancia Normativa y al OEC o a la SFP).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764741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2A30114-5A4E-EAE1-7E0A-AE34841EF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44"/>
            <a:ext cx="12192000" cy="6858000"/>
          </a:xfrm>
        </p:spPr>
      </p:pic>
      <p:graphicFrame>
        <p:nvGraphicFramePr>
          <p:cNvPr id="3" name="Marcador de contenido 5">
            <a:extLst>
              <a:ext uri="{FF2B5EF4-FFF2-40B4-BE49-F238E27FC236}">
                <a16:creationId xmlns:a16="http://schemas.microsoft.com/office/drawing/2014/main" id="{60CA8B73-6F7F-46B6-8B14-98545A43CD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905493"/>
              </p:ext>
            </p:extLst>
          </p:nvPr>
        </p:nvGraphicFramePr>
        <p:xfrm>
          <a:off x="2578813" y="1312669"/>
          <a:ext cx="727519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4D82DA30-E630-41A5-9C27-9AAFAF88F1DB}"/>
              </a:ext>
            </a:extLst>
          </p:cNvPr>
          <p:cNvSpPr/>
          <p:nvPr/>
        </p:nvSpPr>
        <p:spPr>
          <a:xfrm>
            <a:off x="1811859" y="375842"/>
            <a:ext cx="856828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ES_tradnl" sz="3600" b="1" dirty="0">
                <a:solidFill>
                  <a:schemeClr val="tx1"/>
                </a:solidFill>
              </a:rPr>
              <a:t>Formatos de Contraloria Social a utilizar</a:t>
            </a:r>
            <a:endParaRPr lang="es-MX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85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2A30114-5A4E-EAE1-7E0A-AE34841EF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44"/>
            <a:ext cx="12192000" cy="6858000"/>
          </a:xfr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0241BE4-E396-40AA-B2A8-150358669751}"/>
              </a:ext>
            </a:extLst>
          </p:cNvPr>
          <p:cNvSpPr/>
          <p:nvPr/>
        </p:nvSpPr>
        <p:spPr>
          <a:xfrm>
            <a:off x="1072791" y="233001"/>
            <a:ext cx="10184704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ES_tradnl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MS Mincho"/>
                <a:cs typeface="Times New Roman" panose="02020603050405020304" pitchFamily="18" charset="0"/>
              </a:rPr>
              <a:t>Anexo 1. Programa Institucional de Trabajo de Contraloría Social </a:t>
            </a:r>
            <a:endParaRPr lang="es-MX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504E2C-1AFA-4A8B-ACC2-E96A591FC8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79" t="12157" r="28162" b="16471"/>
          <a:stretch/>
        </p:blipFill>
        <p:spPr>
          <a:xfrm>
            <a:off x="2563906" y="1499039"/>
            <a:ext cx="7064187" cy="53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9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2A30114-5A4E-EAE1-7E0A-AE34841EF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B777174-F5E1-45EB-BFEB-7E6B89E29DF4}"/>
              </a:ext>
            </a:extLst>
          </p:cNvPr>
          <p:cNvSpPr/>
          <p:nvPr/>
        </p:nvSpPr>
        <p:spPr>
          <a:xfrm>
            <a:off x="3371120" y="275833"/>
            <a:ext cx="562923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ES_tradnl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MS Mincho"/>
                <a:cs typeface="Times New Roman" panose="02020603050405020304" pitchFamily="18" charset="0"/>
              </a:rPr>
              <a:t>Anexo 2. Minuta de Reunión </a:t>
            </a:r>
            <a:endParaRPr lang="es-MX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84CE181-6964-4162-BE11-F8C59BF11EDC}"/>
              </a:ext>
            </a:extLst>
          </p:cNvPr>
          <p:cNvSpPr txBox="1"/>
          <p:nvPr/>
        </p:nvSpPr>
        <p:spPr>
          <a:xfrm>
            <a:off x="588627" y="1072687"/>
            <a:ext cx="1101474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Números de Reuniones y Objetivos:  </a:t>
            </a:r>
            <a:endParaRPr lang="es-MX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Primera reunión</a:t>
            </a:r>
            <a:endParaRPr lang="es-MX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_tradnl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Constituir el Comité de Contraloría Social</a:t>
            </a:r>
            <a:endParaRPr lang="es-MX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_tradnl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Capacitar a los integrantes del Comité de CS</a:t>
            </a:r>
            <a:endParaRPr lang="es-MX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Segunda Reunión</a:t>
            </a:r>
            <a:endParaRPr lang="es-MX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_tradnl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Supervisar la Distribución y Cierre del Presupuesto Asignado</a:t>
            </a:r>
            <a:endParaRPr lang="es-MX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_tradnl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Supervisar la Distribución y Cierre de los Materiales de Capacitación</a:t>
            </a:r>
            <a:endParaRPr lang="es-MX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_tradnl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Supervisar la Distribución y Cierre de los Materiales de Difusión</a:t>
            </a:r>
            <a:endParaRPr lang="es-MX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Tercera Reunión</a:t>
            </a:r>
            <a:endParaRPr lang="es-MX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_tradnl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Verificar que se hayan realizado todas las actividades programadas en el PITCS al cierre del año</a:t>
            </a:r>
            <a:endParaRPr lang="es-MX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_tradnl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Realizar el Informe Final de CCS y subirlo a la Página de la Universidad</a:t>
            </a:r>
            <a:endParaRPr lang="es-MX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Cuarta Reunión</a:t>
            </a:r>
            <a:endParaRPr lang="es-MX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_tradnl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Elaborar reporte final de Quejas y Denuncias</a:t>
            </a:r>
            <a:endParaRPr lang="es-MX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_tradnl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Analizar los resultados y elaborar un reporte final de CS y Acciones de Mejora para el siguiente ejercicio fiscal</a:t>
            </a:r>
            <a:endParaRPr lang="es-MX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E06ED20-C729-490D-B538-08DF8C692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816" y="1416674"/>
            <a:ext cx="5241450" cy="33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74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2768</TotalTime>
  <Words>1113</Words>
  <Application>Microsoft Office PowerPoint</Application>
  <PresentationFormat>Panorámica</PresentationFormat>
  <Paragraphs>122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Noto Sans Symbols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Indicadores estratégicos del Programa Institucional de Desarrollo 2022-2027</dc:title>
  <dc:creator>NOEMI QUEVEDO GONZALEZ</dc:creator>
  <cp:lastModifiedBy>Planeación UT Escuinapa</cp:lastModifiedBy>
  <cp:revision>65</cp:revision>
  <dcterms:created xsi:type="dcterms:W3CDTF">2023-04-24T20:36:32Z</dcterms:created>
  <dcterms:modified xsi:type="dcterms:W3CDTF">2023-12-07T18:24:49Z</dcterms:modified>
</cp:coreProperties>
</file>