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9144000"/>
  <p:notesSz cx="7010400" cy="9296400"/>
  <p:embeddedFontLst>
    <p:embeddedFont>
      <p:font typeface="Montserrat SemiBold"/>
      <p:regular r:id="rId42"/>
      <p:bold r:id="rId43"/>
      <p:italic r:id="rId44"/>
      <p:boldItalic r:id="rId45"/>
    </p:embeddedFont>
    <p:embeddedFont>
      <p:font typeface="Roboto"/>
      <p:bold r:id="rId46"/>
      <p:boldItalic r:id="rId47"/>
    </p:embeddedFont>
    <p:embeddedFont>
      <p:font typeface="Montserrat Black"/>
      <p:bold r:id="rId48"/>
      <p:boldItalic r:id="rId49"/>
    </p:embeddedFont>
    <p:embeddedFont>
      <p:font typeface="Montserrat"/>
      <p:regular r:id="rId50"/>
      <p:bold r:id="rId51"/>
      <p:italic r:id="rId52"/>
      <p:boldItalic r:id="rId53"/>
    </p:embeddedFont>
    <p:embeddedFont>
      <p:font typeface="Balthazar"/>
      <p:regular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gYvP37YVxbaCKX6w3EJUt4a7l5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MontserratSemiBold-regular.fntdata"/><Relationship Id="rId41" Type="http://schemas.openxmlformats.org/officeDocument/2006/relationships/slide" Target="slides/slide37.xml"/><Relationship Id="rId44" Type="http://schemas.openxmlformats.org/officeDocument/2006/relationships/font" Target="fonts/MontserratSemiBold-italic.fntdata"/><Relationship Id="rId43" Type="http://schemas.openxmlformats.org/officeDocument/2006/relationships/font" Target="fonts/MontserratSemiBold-bold.fntdata"/><Relationship Id="rId46" Type="http://schemas.openxmlformats.org/officeDocument/2006/relationships/font" Target="fonts/Roboto-bold.fntdata"/><Relationship Id="rId45" Type="http://schemas.openxmlformats.org/officeDocument/2006/relationships/font" Target="fonts/Montserrat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Black-bold.fntdata"/><Relationship Id="rId47" Type="http://schemas.openxmlformats.org/officeDocument/2006/relationships/font" Target="fonts/Roboto-boldItalic.fntdata"/><Relationship Id="rId49" Type="http://schemas.openxmlformats.org/officeDocument/2006/relationships/font" Target="fonts/MontserratBlack-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7.xml"/><Relationship Id="rId55" Type="http://customschemas.google.com/relationships/presentationmetadata" Target="metadata"/><Relationship Id="rId10" Type="http://schemas.openxmlformats.org/officeDocument/2006/relationships/slide" Target="slides/slide6.xml"/><Relationship Id="rId54" Type="http://schemas.openxmlformats.org/officeDocument/2006/relationships/font" Target="fonts/Balthazar-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604" cy="46534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159" y="0"/>
            <a:ext cx="3038604" cy="465341"/>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0713" y="4473512"/>
            <a:ext cx="5608975" cy="366028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31059"/>
            <a:ext cx="3038604" cy="465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159" y="8831059"/>
            <a:ext cx="3038604" cy="46534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2: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3: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4: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5: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1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6: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7: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8: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9: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1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0: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2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1: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2: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2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3: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4: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2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5: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2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6: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2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7: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2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8: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2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9: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2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0: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3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1: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3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32: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3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3: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3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4: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3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5: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3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6: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3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37: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3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txBox="1"/>
          <p:nvPr>
            <p:ph idx="1" type="body"/>
          </p:nvPr>
        </p:nvSpPr>
        <p:spPr>
          <a:xfrm>
            <a:off x="700713" y="4473512"/>
            <a:ext cx="5608975" cy="366028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39"/>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49"/>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9"/>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4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4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4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4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4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4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7"/>
          <p:cNvSpPr/>
          <p:nvPr>
            <p:ph idx="2" type="pic"/>
          </p:nvPr>
        </p:nvSpPr>
        <p:spPr>
          <a:xfrm>
            <a:off x="3887391" y="987426"/>
            <a:ext cx="4629150" cy="4873625"/>
          </a:xfrm>
          <a:prstGeom prst="rect">
            <a:avLst/>
          </a:prstGeom>
          <a:noFill/>
          <a:ln>
            <a:noFill/>
          </a:ln>
        </p:spPr>
      </p:sp>
      <p:sp>
        <p:nvSpPr>
          <p:cNvPr id="68" name="Google Shape;68;p4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8.png"/><Relationship Id="rId11" Type="http://schemas.openxmlformats.org/officeDocument/2006/relationships/image" Target="../media/image17.png"/><Relationship Id="rId10" Type="http://schemas.openxmlformats.org/officeDocument/2006/relationships/image" Target="../media/image4.png"/><Relationship Id="rId9"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20.jpg"/><Relationship Id="rId7" Type="http://schemas.openxmlformats.org/officeDocument/2006/relationships/image" Target="../media/image19.jpg"/><Relationship Id="rId8"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8.png"/><Relationship Id="rId11" Type="http://schemas.openxmlformats.org/officeDocument/2006/relationships/image" Target="../media/image4.png"/><Relationship Id="rId10" Type="http://schemas.openxmlformats.org/officeDocument/2006/relationships/image" Target="../media/image11.jpg"/><Relationship Id="rId9" Type="http://schemas.openxmlformats.org/officeDocument/2006/relationships/image" Target="../media/image27.png"/><Relationship Id="rId5" Type="http://schemas.openxmlformats.org/officeDocument/2006/relationships/image" Target="../media/image1.jpg"/><Relationship Id="rId6" Type="http://schemas.openxmlformats.org/officeDocument/2006/relationships/image" Target="../media/image23.png"/><Relationship Id="rId7" Type="http://schemas.openxmlformats.org/officeDocument/2006/relationships/image" Target="../media/image28.png"/><Relationship Id="rId8"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0.pn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 Id="rId8"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 Id="rId8"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25.png"/><Relationship Id="rId7" Type="http://schemas.openxmlformats.org/officeDocument/2006/relationships/image" Target="../media/image4.png"/><Relationship Id="rId8"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31.png"/><Relationship Id="rId7" Type="http://schemas.openxmlformats.org/officeDocument/2006/relationships/image" Target="../media/image34.png"/><Relationship Id="rId8"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8.png"/><Relationship Id="rId10" Type="http://schemas.openxmlformats.org/officeDocument/2006/relationships/image" Target="../media/image37.png"/><Relationship Id="rId9" Type="http://schemas.openxmlformats.org/officeDocument/2006/relationships/hyperlink" Target="mailto:stapia@nube.sep.gob.mx" TargetMode="External"/><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3.jp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8.png"/><Relationship Id="rId10" Type="http://schemas.openxmlformats.org/officeDocument/2006/relationships/hyperlink" Target="https://dgutyp.sep.gob.mx/" TargetMode="External"/><Relationship Id="rId9" Type="http://schemas.openxmlformats.org/officeDocument/2006/relationships/image" Target="../media/image38.jp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56.png"/><Relationship Id="rId7" Type="http://schemas.openxmlformats.org/officeDocument/2006/relationships/image" Target="../media/image41.jpg"/><Relationship Id="rId8"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 Id="rId8"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 Id="rId8"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39.jpg"/><Relationship Id="rId7" Type="http://schemas.openxmlformats.org/officeDocument/2006/relationships/image" Target="../media/image4.png"/><Relationship Id="rId8"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2.png"/><Relationship Id="rId5" Type="http://schemas.openxmlformats.org/officeDocument/2006/relationships/image" Target="../media/image1.jpg"/><Relationship Id="rId6" Type="http://schemas.openxmlformats.org/officeDocument/2006/relationships/hyperlink" Target="https://dgutyp.sep.gob.mx/index.php?pagina=Principal" TargetMode="External"/><Relationship Id="rId7" Type="http://schemas.openxmlformats.org/officeDocument/2006/relationships/hyperlink" Target="https://www.dgesum.sep.gob.mx/" TargetMode="External"/><Relationship Id="rId8" Type="http://schemas.openxmlformats.org/officeDocument/2006/relationships/hyperlink" Target="https://www.tecnm.m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59.jpg"/><Relationship Id="rId7" Type="http://schemas.openxmlformats.org/officeDocument/2006/relationships/image" Target="../media/image42.jpg"/><Relationship Id="rId8"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 Id="rId8"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hyperlink" Target="mailto:stapia@nube.sep.gob.m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9.png"/><Relationship Id="rId4" Type="http://schemas.openxmlformats.org/officeDocument/2006/relationships/image" Target="../media/image8.png"/><Relationship Id="rId11" Type="http://schemas.openxmlformats.org/officeDocument/2006/relationships/image" Target="../media/image49.jpg"/><Relationship Id="rId10" Type="http://schemas.openxmlformats.org/officeDocument/2006/relationships/hyperlink" Target="https://youtu.be/QE5sGLasR9E" TargetMode="External"/><Relationship Id="rId9" Type="http://schemas.openxmlformats.org/officeDocument/2006/relationships/hyperlink" Target="https://youtu.be/cIwEADociWg" TargetMode="External"/><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hyperlink" Target="https://youtu.be/s8N_pT8v5h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5.jp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5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2.jp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 Id="rId8" Type="http://schemas.openxmlformats.org/officeDocument/2006/relationships/image" Target="../media/image5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 Id="rId11" Type="http://schemas.openxmlformats.org/officeDocument/2006/relationships/image" Target="../media/image13.png"/><Relationship Id="rId10" Type="http://schemas.openxmlformats.org/officeDocument/2006/relationships/image" Target="../media/image10.png"/><Relationship Id="rId9" Type="http://schemas.openxmlformats.org/officeDocument/2006/relationships/image" Target="../media/image57.jp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11.jpg"/><Relationship Id="rId8"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11.jpg"/><Relationship Id="rId7" Type="http://schemas.openxmlformats.org/officeDocument/2006/relationships/image" Target="../media/image4.png"/><Relationship Id="rId8"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90" name="Google Shape;90;p1"/>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91" name="Google Shape;91;p1"/>
          <p:cNvSpPr txBox="1"/>
          <p:nvPr/>
        </p:nvSpPr>
        <p:spPr>
          <a:xfrm>
            <a:off x="343949" y="860739"/>
            <a:ext cx="7933765" cy="1654299"/>
          </a:xfrm>
          <a:prstGeom prst="rect">
            <a:avLst/>
          </a:prstGeom>
          <a:solidFill>
            <a:srgbClr val="99003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1400" u="none" cap="none" strike="noStrike">
              <a:solidFill>
                <a:schemeClr val="lt1"/>
              </a:solidFill>
              <a:latin typeface="Montserrat Black"/>
              <a:ea typeface="Montserrat Black"/>
              <a:cs typeface="Montserrat Black"/>
              <a:sym typeface="Montserrat Black"/>
            </a:endParaRPr>
          </a:p>
          <a:p>
            <a:pPr indent="0" lvl="0" marL="0" marR="0" rtl="0" algn="ctr">
              <a:spcBef>
                <a:spcPts val="0"/>
              </a:spcBef>
              <a:spcAft>
                <a:spcPts val="0"/>
              </a:spcAft>
              <a:buNone/>
            </a:pPr>
            <a:r>
              <a:rPr b="1" i="0" lang="es-MX" sz="2400" u="none" cap="none" strike="noStrike">
                <a:solidFill>
                  <a:schemeClr val="lt1"/>
                </a:solidFill>
                <a:latin typeface="Montserrat Black"/>
                <a:ea typeface="Montserrat Black"/>
                <a:cs typeface="Montserrat Black"/>
                <a:sym typeface="Montserrat Black"/>
              </a:rPr>
              <a:t>DIRECCIÓN GENERAL DE UNIVERSIDADES TECNOLÓGICAS Y POLITÉCNICAS</a:t>
            </a:r>
            <a:endParaRPr/>
          </a:p>
          <a:p>
            <a:pPr indent="0" lvl="0" marL="0" marR="0" rtl="0" algn="ctr">
              <a:spcBef>
                <a:spcPts val="0"/>
              </a:spcBef>
              <a:spcAft>
                <a:spcPts val="0"/>
              </a:spcAft>
              <a:buNone/>
            </a:pPr>
            <a:r>
              <a:t/>
            </a:r>
            <a:endParaRPr b="1" i="0" sz="1050" u="none" cap="none" strike="noStrike">
              <a:solidFill>
                <a:schemeClr val="lt1"/>
              </a:solidFill>
              <a:latin typeface="Montserrat Black"/>
              <a:ea typeface="Montserrat Black"/>
              <a:cs typeface="Montserrat Black"/>
              <a:sym typeface="Montserrat Black"/>
            </a:endParaRPr>
          </a:p>
          <a:p>
            <a:pPr indent="0" lvl="0" marL="0" marR="0" rtl="0" algn="ctr">
              <a:spcBef>
                <a:spcPts val="0"/>
              </a:spcBef>
              <a:spcAft>
                <a:spcPts val="0"/>
              </a:spcAft>
              <a:buNone/>
            </a:pPr>
            <a:r>
              <a:rPr b="1" i="0" lang="es-MX" sz="2400" u="none" cap="none" strike="noStrike">
                <a:solidFill>
                  <a:schemeClr val="lt1"/>
                </a:solidFill>
                <a:latin typeface="Montserrat SemiBold"/>
                <a:ea typeface="Montserrat SemiBold"/>
                <a:cs typeface="Montserrat SemiBold"/>
                <a:sym typeface="Montserrat SemiBold"/>
              </a:rPr>
              <a:t>Subdirección de Evaluación</a:t>
            </a:r>
            <a:endParaRPr/>
          </a:p>
          <a:p>
            <a:pPr indent="0" lvl="0" marL="0" marR="0" rtl="0" algn="ctr">
              <a:spcBef>
                <a:spcPts val="0"/>
              </a:spcBef>
              <a:spcAft>
                <a:spcPts val="0"/>
              </a:spcAft>
              <a:buNone/>
            </a:pPr>
            <a:r>
              <a:t/>
            </a:r>
            <a:endParaRPr b="0" i="0" sz="500" u="none" cap="none" strike="noStrike">
              <a:solidFill>
                <a:schemeClr val="lt1"/>
              </a:solidFill>
              <a:latin typeface="Montserrat Black"/>
              <a:ea typeface="Montserrat Black"/>
              <a:cs typeface="Montserrat Black"/>
              <a:sym typeface="Montserrat Black"/>
            </a:endParaRPr>
          </a:p>
        </p:txBody>
      </p:sp>
      <p:sp>
        <p:nvSpPr>
          <p:cNvPr id="92" name="Google Shape;92;p1"/>
          <p:cNvSpPr txBox="1"/>
          <p:nvPr/>
        </p:nvSpPr>
        <p:spPr>
          <a:xfrm>
            <a:off x="3422709" y="6357617"/>
            <a:ext cx="203013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MX" sz="1800" u="none" cap="none" strike="noStrike">
                <a:solidFill>
                  <a:srgbClr val="691931"/>
                </a:solidFill>
                <a:latin typeface="Calibri"/>
                <a:ea typeface="Calibri"/>
                <a:cs typeface="Calibri"/>
                <a:sym typeface="Calibri"/>
              </a:rPr>
              <a:t>octubre 2023</a:t>
            </a:r>
            <a:endParaRPr/>
          </a:p>
        </p:txBody>
      </p:sp>
      <p:pic>
        <p:nvPicPr>
          <p:cNvPr descr="Logotipo&#10;&#10;Descripción generada automáticamente con confianza baja" id="93" name="Google Shape;93;p1"/>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94" name="Google Shape;94;p1"/>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pic>
        <p:nvPicPr>
          <p:cNvPr descr="Universidad de Colima" id="95" name="Google Shape;95;p1"/>
          <p:cNvPicPr preferRelativeResize="0"/>
          <p:nvPr/>
        </p:nvPicPr>
        <p:blipFill rotWithShape="1">
          <a:blip r:embed="rId8">
            <a:alphaModFix/>
          </a:blip>
          <a:srcRect b="0" l="0" r="0" t="0"/>
          <a:stretch/>
        </p:blipFill>
        <p:spPr>
          <a:xfrm>
            <a:off x="1249960" y="3162650"/>
            <a:ext cx="6393320" cy="28088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0"/>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274" name="Google Shape;274;p10"/>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275" name="Google Shape;275;p10"/>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276" name="Google Shape;276;p10"/>
          <p:cNvSpPr/>
          <p:nvPr/>
        </p:nvSpPr>
        <p:spPr>
          <a:xfrm>
            <a:off x="1492070" y="965487"/>
            <a:ext cx="5741581" cy="517439"/>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277" name="Google Shape;277;p10"/>
          <p:cNvSpPr txBox="1"/>
          <p:nvPr/>
        </p:nvSpPr>
        <p:spPr>
          <a:xfrm>
            <a:off x="815337" y="1729031"/>
            <a:ext cx="7424257" cy="2380460"/>
          </a:xfrm>
          <a:prstGeom prst="rect">
            <a:avLst/>
          </a:prstGeom>
          <a:noFill/>
          <a:ln>
            <a:noFill/>
          </a:ln>
        </p:spPr>
        <p:txBody>
          <a:bodyPr anchorCtr="0" anchor="t" bIns="0" lIns="0" spcFirstLastPara="1" rIns="0" wrap="square" tIns="10475">
            <a:spAutoFit/>
          </a:bodyPr>
          <a:lstStyle/>
          <a:p>
            <a:pPr indent="0" lvl="0" marL="0" marR="0" rtl="0" algn="just">
              <a:spcBef>
                <a:spcPts val="0"/>
              </a:spcBef>
              <a:spcAft>
                <a:spcPts val="0"/>
              </a:spcAft>
              <a:buNone/>
            </a:pPr>
            <a:r>
              <a:rPr b="1" lang="es-MX" sz="2200">
                <a:solidFill>
                  <a:schemeClr val="dk1"/>
                </a:solidFill>
                <a:latin typeface="Montserrat"/>
                <a:ea typeface="Montserrat"/>
                <a:cs typeface="Montserrat"/>
                <a:sym typeface="Montserrat"/>
              </a:rPr>
              <a:t>Los documentos normativos de la Contraloría Social sirven para planear y operar a las actividades de Contraloría Social, así como generar acciones de vigilancia y seguimiento a los recursos autorizados de los programas sociales. Asimismo, éstos son elaborados por la Instancia Normativa (IN).</a:t>
            </a:r>
            <a:endParaRPr/>
          </a:p>
        </p:txBody>
      </p:sp>
      <p:sp>
        <p:nvSpPr>
          <p:cNvPr id="278" name="Google Shape;278;p10"/>
          <p:cNvSpPr txBox="1"/>
          <p:nvPr/>
        </p:nvSpPr>
        <p:spPr>
          <a:xfrm>
            <a:off x="1607570" y="1050280"/>
            <a:ext cx="5497905" cy="342017"/>
          </a:xfrm>
          <a:prstGeom prst="rect">
            <a:avLst/>
          </a:prstGeom>
          <a:noFill/>
          <a:ln>
            <a:noFill/>
          </a:ln>
        </p:spPr>
        <p:txBody>
          <a:bodyPr anchorCtr="0" anchor="ctr" bIns="0" lIns="0" spcFirstLastPara="1" rIns="0" wrap="square" tIns="9525">
            <a:spAutoFit/>
          </a:bodyPr>
          <a:lstStyle/>
          <a:p>
            <a:pPr indent="0" lvl="0" marL="9525" marR="0" rtl="0" algn="l">
              <a:lnSpc>
                <a:spcPct val="90000"/>
              </a:lnSpc>
              <a:spcBef>
                <a:spcPts val="0"/>
              </a:spcBef>
              <a:spcAft>
                <a:spcPts val="0"/>
              </a:spcAft>
              <a:buClr>
                <a:schemeClr val="lt1"/>
              </a:buClr>
              <a:buSzPts val="2400"/>
              <a:buFont typeface="Montserrat"/>
              <a:buNone/>
            </a:pPr>
            <a:r>
              <a:rPr b="1" lang="es-MX" sz="2400">
                <a:solidFill>
                  <a:schemeClr val="lt1"/>
                </a:solidFill>
                <a:latin typeface="Montserrat"/>
                <a:ea typeface="Montserrat"/>
                <a:cs typeface="Montserrat"/>
                <a:sym typeface="Montserrat"/>
              </a:rPr>
              <a:t>Documentos de Contraloría Social</a:t>
            </a:r>
            <a:endParaRPr b="1" sz="2400">
              <a:solidFill>
                <a:schemeClr val="lt1"/>
              </a:solidFill>
              <a:latin typeface="Montserrat"/>
              <a:ea typeface="Montserrat"/>
              <a:cs typeface="Montserrat"/>
              <a:sym typeface="Montserrat"/>
            </a:endParaRPr>
          </a:p>
        </p:txBody>
      </p:sp>
      <p:grpSp>
        <p:nvGrpSpPr>
          <p:cNvPr id="279" name="Google Shape;279;p10"/>
          <p:cNvGrpSpPr/>
          <p:nvPr/>
        </p:nvGrpSpPr>
        <p:grpSpPr>
          <a:xfrm>
            <a:off x="982910" y="4412829"/>
            <a:ext cx="1645105" cy="1459666"/>
            <a:chOff x="1324598" y="2072099"/>
            <a:chExt cx="1645105" cy="1459666"/>
          </a:xfrm>
        </p:grpSpPr>
        <p:pic>
          <p:nvPicPr>
            <p:cNvPr descr="Libro antiguo imagen de archivo. Imagen de antigüedad - 51379083" id="280" name="Google Shape;280;p10"/>
            <p:cNvPicPr preferRelativeResize="0"/>
            <p:nvPr/>
          </p:nvPicPr>
          <p:blipFill rotWithShape="1">
            <a:blip r:embed="rId6">
              <a:alphaModFix/>
            </a:blip>
            <a:srcRect b="12694" l="0" r="0" t="0"/>
            <a:stretch/>
          </p:blipFill>
          <p:spPr>
            <a:xfrm>
              <a:off x="1324598" y="2072099"/>
              <a:ext cx="1645105" cy="1459666"/>
            </a:xfrm>
            <a:prstGeom prst="rect">
              <a:avLst/>
            </a:prstGeom>
            <a:noFill/>
            <a:ln>
              <a:noFill/>
            </a:ln>
          </p:spPr>
        </p:pic>
        <p:sp>
          <p:nvSpPr>
            <p:cNvPr id="281" name="Google Shape;281;p10"/>
            <p:cNvSpPr txBox="1"/>
            <p:nvPr/>
          </p:nvSpPr>
          <p:spPr>
            <a:xfrm rot="-1283889">
              <a:off x="1629614" y="2290921"/>
              <a:ext cx="77898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000">
                  <a:solidFill>
                    <a:schemeClr val="lt1"/>
                  </a:solidFill>
                  <a:latin typeface="Calibri"/>
                  <a:ea typeface="Calibri"/>
                  <a:cs typeface="Calibri"/>
                  <a:sym typeface="Calibri"/>
                </a:rPr>
                <a:t>Esquema de CS </a:t>
              </a:r>
              <a:endParaRPr/>
            </a:p>
            <a:p>
              <a:pPr indent="0" lvl="0" marL="0" marR="0" rtl="0" algn="ctr">
                <a:spcBef>
                  <a:spcPts val="0"/>
                </a:spcBef>
                <a:spcAft>
                  <a:spcPts val="0"/>
                </a:spcAft>
                <a:buNone/>
              </a:pPr>
              <a:r>
                <a:rPr b="1" lang="es-MX" sz="1000">
                  <a:solidFill>
                    <a:schemeClr val="lt1"/>
                  </a:solidFill>
                  <a:latin typeface="Calibri"/>
                  <a:ea typeface="Calibri"/>
                  <a:cs typeface="Calibri"/>
                  <a:sym typeface="Calibri"/>
                </a:rPr>
                <a:t>(ECS)</a:t>
              </a:r>
              <a:endParaRPr/>
            </a:p>
          </p:txBody>
        </p:sp>
      </p:grpSp>
      <p:grpSp>
        <p:nvGrpSpPr>
          <p:cNvPr id="282" name="Google Shape;282;p10"/>
          <p:cNvGrpSpPr/>
          <p:nvPr/>
        </p:nvGrpSpPr>
        <p:grpSpPr>
          <a:xfrm>
            <a:off x="3601805" y="4289117"/>
            <a:ext cx="2276105" cy="1629091"/>
            <a:chOff x="3053593" y="2049216"/>
            <a:chExt cx="2097247" cy="1629091"/>
          </a:xfrm>
        </p:grpSpPr>
        <p:pic>
          <p:nvPicPr>
            <p:cNvPr descr="Sin título | Libros de artista" id="283" name="Google Shape;283;p10"/>
            <p:cNvPicPr preferRelativeResize="0"/>
            <p:nvPr/>
          </p:nvPicPr>
          <p:blipFill rotWithShape="1">
            <a:blip r:embed="rId7">
              <a:alphaModFix/>
            </a:blip>
            <a:srcRect b="0" l="0" r="0" t="0"/>
            <a:stretch/>
          </p:blipFill>
          <p:spPr>
            <a:xfrm>
              <a:off x="3053593" y="2049216"/>
              <a:ext cx="2097247" cy="1629091"/>
            </a:xfrm>
            <a:prstGeom prst="rect">
              <a:avLst/>
            </a:prstGeom>
            <a:noFill/>
            <a:ln>
              <a:noFill/>
            </a:ln>
          </p:spPr>
        </p:pic>
        <p:sp>
          <p:nvSpPr>
            <p:cNvPr id="284" name="Google Shape;284;p10"/>
            <p:cNvSpPr txBox="1"/>
            <p:nvPr/>
          </p:nvSpPr>
          <p:spPr>
            <a:xfrm rot="252645">
              <a:off x="3567635" y="2321652"/>
              <a:ext cx="796911"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000">
                  <a:solidFill>
                    <a:schemeClr val="lt1"/>
                  </a:solidFill>
                  <a:latin typeface="Calibri"/>
                  <a:ea typeface="Calibri"/>
                  <a:cs typeface="Calibri"/>
                  <a:sym typeface="Calibri"/>
                </a:rPr>
                <a:t>Guía Operativa de CS (GOSC)</a:t>
              </a:r>
              <a:endParaRPr/>
            </a:p>
          </p:txBody>
        </p:sp>
      </p:grpSp>
      <p:pic>
        <p:nvPicPr>
          <p:cNvPr descr="Carpeta vacía" id="285" name="Google Shape;285;p10"/>
          <p:cNvPicPr preferRelativeResize="0"/>
          <p:nvPr/>
        </p:nvPicPr>
        <p:blipFill rotWithShape="1">
          <a:blip r:embed="rId8">
            <a:alphaModFix/>
          </a:blip>
          <a:srcRect b="0" l="0" r="0" t="0"/>
          <a:stretch/>
        </p:blipFill>
        <p:spPr>
          <a:xfrm rot="5400000">
            <a:off x="5951006" y="4574423"/>
            <a:ext cx="1675514" cy="1192127"/>
          </a:xfrm>
          <a:prstGeom prst="rect">
            <a:avLst/>
          </a:prstGeom>
          <a:noFill/>
          <a:ln>
            <a:noFill/>
          </a:ln>
        </p:spPr>
      </p:pic>
      <p:sp>
        <p:nvSpPr>
          <p:cNvPr id="286" name="Google Shape;286;p10"/>
          <p:cNvSpPr txBox="1"/>
          <p:nvPr/>
        </p:nvSpPr>
        <p:spPr>
          <a:xfrm>
            <a:off x="6332202" y="4406563"/>
            <a:ext cx="90144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200">
                <a:solidFill>
                  <a:schemeClr val="lt1"/>
                </a:solidFill>
                <a:latin typeface="Calibri"/>
                <a:ea typeface="Calibri"/>
                <a:cs typeface="Calibri"/>
                <a:sym typeface="Calibri"/>
              </a:rPr>
              <a:t>Programa Anual de Trabajo  de Contraloría Social (PATCS)</a:t>
            </a:r>
            <a:endParaRPr/>
          </a:p>
        </p:txBody>
      </p:sp>
      <p:pic>
        <p:nvPicPr>
          <p:cNvPr descr="Un dibujo de una persona&#10;&#10;Descripción generada automáticamente con confianza media" id="287" name="Google Shape;287;p10"/>
          <p:cNvPicPr preferRelativeResize="0"/>
          <p:nvPr/>
        </p:nvPicPr>
        <p:blipFill rotWithShape="1">
          <a:blip r:embed="rId9">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288" name="Google Shape;288;p10"/>
          <p:cNvPicPr preferRelativeResize="0"/>
          <p:nvPr/>
        </p:nvPicPr>
        <p:blipFill rotWithShape="1">
          <a:blip r:embed="rId10">
            <a:alphaModFix/>
          </a:blip>
          <a:srcRect b="0" l="0" r="0" t="0"/>
          <a:stretch/>
        </p:blipFill>
        <p:spPr>
          <a:xfrm>
            <a:off x="343949" y="6186565"/>
            <a:ext cx="1216403" cy="552623"/>
          </a:xfrm>
          <a:prstGeom prst="rect">
            <a:avLst/>
          </a:prstGeom>
          <a:noFill/>
          <a:ln>
            <a:noFill/>
          </a:ln>
        </p:spPr>
      </p:pic>
      <p:pic>
        <p:nvPicPr>
          <p:cNvPr descr="Logotipo&#10;&#10;Descripción generada automáticamente con confianza baja" id="289" name="Google Shape;289;p10"/>
          <p:cNvPicPr preferRelativeResize="0"/>
          <p:nvPr/>
        </p:nvPicPr>
        <p:blipFill rotWithShape="1">
          <a:blip r:embed="rId11">
            <a:alphaModFix/>
          </a:blip>
          <a:srcRect b="0" l="0" r="0" t="0"/>
          <a:stretch/>
        </p:blipFill>
        <p:spPr>
          <a:xfrm rot="450558">
            <a:off x="4305158" y="5146556"/>
            <a:ext cx="444616" cy="296727"/>
          </a:xfrm>
          <a:prstGeom prst="rect">
            <a:avLst/>
          </a:prstGeom>
          <a:noFill/>
          <a:ln>
            <a:noFill/>
          </a:ln>
        </p:spPr>
      </p:pic>
      <p:pic>
        <p:nvPicPr>
          <p:cNvPr descr="Logotipo&#10;&#10;Descripción generada automáticamente con confianza baja" id="290" name="Google Shape;290;p10"/>
          <p:cNvPicPr preferRelativeResize="0"/>
          <p:nvPr/>
        </p:nvPicPr>
        <p:blipFill rotWithShape="1">
          <a:blip r:embed="rId11">
            <a:alphaModFix/>
          </a:blip>
          <a:srcRect b="0" l="0" r="0" t="0"/>
          <a:stretch/>
        </p:blipFill>
        <p:spPr>
          <a:xfrm rot="-1814638">
            <a:off x="1652040" y="5062843"/>
            <a:ext cx="444616" cy="296727"/>
          </a:xfrm>
          <a:prstGeom prst="rect">
            <a:avLst/>
          </a:prstGeom>
          <a:noFill/>
          <a:ln>
            <a:noFill/>
          </a:ln>
        </p:spPr>
      </p:pic>
      <p:pic>
        <p:nvPicPr>
          <p:cNvPr descr="Logotipo&#10;&#10;Descripción generada automáticamente con confianza baja" id="291" name="Google Shape;291;p10"/>
          <p:cNvPicPr preferRelativeResize="0"/>
          <p:nvPr/>
        </p:nvPicPr>
        <p:blipFill rotWithShape="1">
          <a:blip r:embed="rId11">
            <a:alphaModFix/>
          </a:blip>
          <a:srcRect b="0" l="0" r="0" t="0"/>
          <a:stretch/>
        </p:blipFill>
        <p:spPr>
          <a:xfrm>
            <a:off x="6474246" y="5566091"/>
            <a:ext cx="444616" cy="2967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11"/>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297" name="Google Shape;297;p11"/>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298" name="Google Shape;298;p11"/>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299" name="Google Shape;299;p11"/>
          <p:cNvSpPr/>
          <p:nvPr/>
        </p:nvSpPr>
        <p:spPr>
          <a:xfrm>
            <a:off x="2240803" y="427515"/>
            <a:ext cx="4936094" cy="517439"/>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300" name="Google Shape;300;p11"/>
          <p:cNvSpPr txBox="1"/>
          <p:nvPr/>
        </p:nvSpPr>
        <p:spPr>
          <a:xfrm>
            <a:off x="2307855" y="535616"/>
            <a:ext cx="4936094" cy="272767"/>
          </a:xfrm>
          <a:prstGeom prst="rect">
            <a:avLst/>
          </a:prstGeom>
          <a:noFill/>
          <a:ln>
            <a:noFill/>
          </a:ln>
        </p:spPr>
        <p:txBody>
          <a:bodyPr anchorCtr="0" anchor="ctr" bIns="0" lIns="0" spcFirstLastPara="1" rIns="0" wrap="square" tIns="9525">
            <a:spAutoFit/>
          </a:bodyPr>
          <a:lstStyle/>
          <a:p>
            <a:pPr indent="0" lvl="0" marL="9525" marR="0" rtl="0" algn="l">
              <a:lnSpc>
                <a:spcPct val="90000"/>
              </a:lnSpc>
              <a:spcBef>
                <a:spcPts val="0"/>
              </a:spcBef>
              <a:spcAft>
                <a:spcPts val="0"/>
              </a:spcAft>
              <a:buClr>
                <a:schemeClr val="lt1"/>
              </a:buClr>
              <a:buSzPts val="1900"/>
              <a:buFont typeface="Verdana"/>
              <a:buNone/>
            </a:pPr>
            <a:r>
              <a:rPr b="1" lang="es-MX" sz="1900">
                <a:solidFill>
                  <a:schemeClr val="lt1"/>
                </a:solidFill>
                <a:latin typeface="Verdana"/>
                <a:ea typeface="Verdana"/>
                <a:cs typeface="Verdana"/>
                <a:sym typeface="Verdana"/>
              </a:rPr>
              <a:t>Esquema de Contraloría Social (ECS)</a:t>
            </a:r>
            <a:endParaRPr/>
          </a:p>
        </p:txBody>
      </p:sp>
      <p:sp>
        <p:nvSpPr>
          <p:cNvPr id="301" name="Google Shape;301;p11"/>
          <p:cNvSpPr txBox="1"/>
          <p:nvPr/>
        </p:nvSpPr>
        <p:spPr>
          <a:xfrm>
            <a:off x="671120" y="1223827"/>
            <a:ext cx="7687459" cy="830997"/>
          </a:xfrm>
          <a:prstGeom prst="rect">
            <a:avLst/>
          </a:prstGeom>
          <a:noFill/>
          <a:ln cap="flat" cmpd="sng" w="38100">
            <a:solidFill>
              <a:srgbClr val="99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latin typeface="Montserrat"/>
                <a:ea typeface="Montserrat"/>
                <a:cs typeface="Montserrat"/>
                <a:sym typeface="Montserrat"/>
              </a:rPr>
              <a:t>Documento en el que se establece la estrategia conforme a la cual se realizarán las actividades de promoción de contraloría social, de acuerdo a las características de cada programa federal de desarrollo social. </a:t>
            </a:r>
            <a:endParaRPr/>
          </a:p>
        </p:txBody>
      </p:sp>
      <p:sp>
        <p:nvSpPr>
          <p:cNvPr id="302" name="Google Shape;302;p11"/>
          <p:cNvSpPr/>
          <p:nvPr/>
        </p:nvSpPr>
        <p:spPr>
          <a:xfrm>
            <a:off x="728270" y="2274260"/>
            <a:ext cx="1311020" cy="132702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03" name="Google Shape;303;p11"/>
          <p:cNvSpPr txBox="1"/>
          <p:nvPr/>
        </p:nvSpPr>
        <p:spPr>
          <a:xfrm>
            <a:off x="945951" y="2804756"/>
            <a:ext cx="875658" cy="225062"/>
          </a:xfrm>
          <a:prstGeom prst="rect">
            <a:avLst/>
          </a:prstGeom>
          <a:noFill/>
          <a:ln>
            <a:noFill/>
          </a:ln>
        </p:spPr>
        <p:txBody>
          <a:bodyPr anchorCtr="0" anchor="t" bIns="0" lIns="0" spcFirstLastPara="1" rIns="0" wrap="square" tIns="9525">
            <a:spAutoFit/>
          </a:bodyPr>
          <a:lstStyle/>
          <a:p>
            <a:pPr indent="0" lvl="0" marL="9525" marR="0" rtl="0" algn="ctr">
              <a:spcBef>
                <a:spcPts val="0"/>
              </a:spcBef>
              <a:spcAft>
                <a:spcPts val="0"/>
              </a:spcAft>
              <a:buNone/>
            </a:pPr>
            <a:r>
              <a:rPr b="1" lang="es-MX" sz="1400">
                <a:solidFill>
                  <a:srgbClr val="FFFFFF"/>
                </a:solidFill>
                <a:latin typeface="Verdana"/>
                <a:ea typeface="Verdana"/>
                <a:cs typeface="Verdana"/>
                <a:sym typeface="Verdana"/>
              </a:rPr>
              <a:t>Difusión</a:t>
            </a:r>
            <a:endParaRPr b="1" sz="1400">
              <a:solidFill>
                <a:schemeClr val="dk1"/>
              </a:solidFill>
              <a:latin typeface="Verdana"/>
              <a:ea typeface="Verdana"/>
              <a:cs typeface="Verdana"/>
              <a:sym typeface="Verdana"/>
            </a:endParaRPr>
          </a:p>
        </p:txBody>
      </p:sp>
      <p:pic>
        <p:nvPicPr>
          <p:cNvPr descr="Esfera" id="304" name="Google Shape;304;p11"/>
          <p:cNvPicPr preferRelativeResize="0"/>
          <p:nvPr/>
        </p:nvPicPr>
        <p:blipFill rotWithShape="1">
          <a:blip r:embed="rId7">
            <a:alphaModFix/>
          </a:blip>
          <a:srcRect b="0" l="0" r="0" t="0"/>
          <a:stretch/>
        </p:blipFill>
        <p:spPr>
          <a:xfrm>
            <a:off x="2741164" y="2234253"/>
            <a:ext cx="1379287" cy="1379286"/>
          </a:xfrm>
          <a:prstGeom prst="rect">
            <a:avLst/>
          </a:prstGeom>
          <a:noFill/>
          <a:ln>
            <a:noFill/>
          </a:ln>
        </p:spPr>
      </p:pic>
      <p:sp>
        <p:nvSpPr>
          <p:cNvPr id="305" name="Google Shape;305;p11"/>
          <p:cNvSpPr txBox="1"/>
          <p:nvPr/>
        </p:nvSpPr>
        <p:spPr>
          <a:xfrm>
            <a:off x="2739390" y="2592173"/>
            <a:ext cx="1344736" cy="692497"/>
          </a:xfrm>
          <a:prstGeom prst="rect">
            <a:avLst/>
          </a:prstGeom>
          <a:noFill/>
          <a:ln>
            <a:noFill/>
          </a:ln>
        </p:spPr>
        <p:txBody>
          <a:bodyPr anchorCtr="0" anchor="t" bIns="45700" lIns="91425" spcFirstLastPara="1" rIns="91425" wrap="square" tIns="45700">
            <a:spAutoFit/>
          </a:bodyPr>
          <a:lstStyle/>
          <a:p>
            <a:pPr indent="0" lvl="0" marL="9525" marR="3810" rtl="0" algn="ctr">
              <a:spcBef>
                <a:spcPts val="0"/>
              </a:spcBef>
              <a:spcAft>
                <a:spcPts val="0"/>
              </a:spcAft>
              <a:buNone/>
            </a:pPr>
            <a:r>
              <a:rPr b="1" lang="es-MX" sz="1300">
                <a:solidFill>
                  <a:srgbClr val="FFFFFF"/>
                </a:solidFill>
                <a:latin typeface="Verdana"/>
                <a:ea typeface="Verdana"/>
                <a:cs typeface="Verdana"/>
                <a:sym typeface="Verdana"/>
              </a:rPr>
              <a:t>Constitución y registro de CCS</a:t>
            </a:r>
            <a:endParaRPr b="1" sz="1300">
              <a:solidFill>
                <a:schemeClr val="dk1"/>
              </a:solidFill>
              <a:latin typeface="Verdana"/>
              <a:ea typeface="Verdana"/>
              <a:cs typeface="Verdana"/>
              <a:sym typeface="Verdana"/>
            </a:endParaRPr>
          </a:p>
        </p:txBody>
      </p:sp>
      <p:pic>
        <p:nvPicPr>
          <p:cNvPr descr="Esfera roja" id="306" name="Google Shape;306;p11"/>
          <p:cNvPicPr preferRelativeResize="0"/>
          <p:nvPr/>
        </p:nvPicPr>
        <p:blipFill rotWithShape="1">
          <a:blip r:embed="rId8">
            <a:alphaModFix/>
          </a:blip>
          <a:srcRect b="0" l="0" r="0" t="0"/>
          <a:stretch/>
        </p:blipFill>
        <p:spPr>
          <a:xfrm>
            <a:off x="4780100" y="2299256"/>
            <a:ext cx="1358634" cy="1358634"/>
          </a:xfrm>
          <a:prstGeom prst="rect">
            <a:avLst/>
          </a:prstGeom>
          <a:noFill/>
          <a:ln>
            <a:noFill/>
          </a:ln>
        </p:spPr>
      </p:pic>
      <p:sp>
        <p:nvSpPr>
          <p:cNvPr id="307" name="Google Shape;307;p11"/>
          <p:cNvSpPr txBox="1"/>
          <p:nvPr/>
        </p:nvSpPr>
        <p:spPr>
          <a:xfrm>
            <a:off x="4780100" y="2747895"/>
            <a:ext cx="144506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400">
                <a:solidFill>
                  <a:schemeClr val="lt1"/>
                </a:solidFill>
                <a:latin typeface="Verdana"/>
                <a:ea typeface="Verdana"/>
                <a:cs typeface="Verdana"/>
                <a:sym typeface="Verdana"/>
              </a:rPr>
              <a:t>Seguimiento</a:t>
            </a:r>
            <a:endParaRPr/>
          </a:p>
        </p:txBody>
      </p:sp>
      <p:pic>
        <p:nvPicPr>
          <p:cNvPr descr="Esfera de color gris oscuro" id="308" name="Google Shape;308;p11"/>
          <p:cNvPicPr preferRelativeResize="0"/>
          <p:nvPr/>
        </p:nvPicPr>
        <p:blipFill rotWithShape="1">
          <a:blip r:embed="rId9">
            <a:alphaModFix/>
          </a:blip>
          <a:srcRect b="0" l="0" r="0" t="0"/>
          <a:stretch/>
        </p:blipFill>
        <p:spPr>
          <a:xfrm>
            <a:off x="6964304" y="2262632"/>
            <a:ext cx="1390210" cy="1390209"/>
          </a:xfrm>
          <a:prstGeom prst="rect">
            <a:avLst/>
          </a:prstGeom>
          <a:noFill/>
          <a:ln>
            <a:noFill/>
          </a:ln>
        </p:spPr>
      </p:pic>
      <p:sp>
        <p:nvSpPr>
          <p:cNvPr id="309" name="Google Shape;309;p11"/>
          <p:cNvSpPr txBox="1"/>
          <p:nvPr/>
        </p:nvSpPr>
        <p:spPr>
          <a:xfrm>
            <a:off x="7020494" y="2613446"/>
            <a:ext cx="1334020" cy="738664"/>
          </a:xfrm>
          <a:prstGeom prst="rect">
            <a:avLst/>
          </a:prstGeom>
          <a:noFill/>
          <a:ln>
            <a:noFill/>
          </a:ln>
        </p:spPr>
        <p:txBody>
          <a:bodyPr anchorCtr="0" anchor="t" bIns="45700" lIns="91425" spcFirstLastPara="1" rIns="91425" wrap="square" tIns="45700">
            <a:spAutoFit/>
          </a:bodyPr>
          <a:lstStyle/>
          <a:p>
            <a:pPr indent="0" lvl="0" marL="9525" marR="3810" rtl="0" algn="ctr">
              <a:spcBef>
                <a:spcPts val="0"/>
              </a:spcBef>
              <a:spcAft>
                <a:spcPts val="0"/>
              </a:spcAft>
              <a:buNone/>
            </a:pPr>
            <a:r>
              <a:rPr b="1" lang="es-MX" sz="1400">
                <a:solidFill>
                  <a:srgbClr val="FFFFFF"/>
                </a:solidFill>
                <a:latin typeface="Verdana"/>
                <a:ea typeface="Verdana"/>
                <a:cs typeface="Verdana"/>
                <a:sym typeface="Verdana"/>
              </a:rPr>
              <a:t>Actividades de Coordi-nación</a:t>
            </a:r>
            <a:endParaRPr b="1" sz="1400">
              <a:solidFill>
                <a:schemeClr val="dk1"/>
              </a:solidFill>
              <a:latin typeface="Verdana"/>
              <a:ea typeface="Verdana"/>
              <a:cs typeface="Verdana"/>
              <a:sym typeface="Verdana"/>
            </a:endParaRPr>
          </a:p>
        </p:txBody>
      </p:sp>
      <p:pic>
        <p:nvPicPr>
          <p:cNvPr descr="Un dibujo de una persona&#10;&#10;Descripción generada automáticamente con confianza media" id="310" name="Google Shape;310;p11"/>
          <p:cNvPicPr preferRelativeResize="0"/>
          <p:nvPr/>
        </p:nvPicPr>
        <p:blipFill rotWithShape="1">
          <a:blip r:embed="rId10">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311" name="Google Shape;311;p11"/>
          <p:cNvPicPr preferRelativeResize="0"/>
          <p:nvPr/>
        </p:nvPicPr>
        <p:blipFill rotWithShape="1">
          <a:blip r:embed="rId11">
            <a:alphaModFix/>
          </a:blip>
          <a:srcRect b="0" l="0" r="0" t="0"/>
          <a:stretch/>
        </p:blipFill>
        <p:spPr>
          <a:xfrm>
            <a:off x="343949" y="6186565"/>
            <a:ext cx="1216403" cy="552623"/>
          </a:xfrm>
          <a:prstGeom prst="rect">
            <a:avLst/>
          </a:prstGeom>
          <a:noFill/>
          <a:ln>
            <a:noFill/>
          </a:ln>
        </p:spPr>
      </p:pic>
      <p:sp>
        <p:nvSpPr>
          <p:cNvPr id="312" name="Google Shape;312;p11"/>
          <p:cNvSpPr txBox="1"/>
          <p:nvPr/>
        </p:nvSpPr>
        <p:spPr>
          <a:xfrm>
            <a:off x="717635" y="3773315"/>
            <a:ext cx="7607630" cy="22852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400"/>
              <a:buFont typeface="Calibri"/>
              <a:buAutoNum type="romanUcPeriod"/>
            </a:pPr>
            <a:r>
              <a:rPr lang="es-MX" sz="1400">
                <a:solidFill>
                  <a:schemeClr val="dk1"/>
                </a:solidFill>
                <a:latin typeface="Montserrat"/>
                <a:ea typeface="Montserrat"/>
                <a:cs typeface="Montserrat"/>
                <a:sym typeface="Montserrat"/>
              </a:rPr>
              <a:t>Los medios por los cuales se difundirán la información relacionada con el programa federal y los procedimientos para realizar las actividades de contraloría social.</a:t>
            </a:r>
            <a:endParaRPr/>
          </a:p>
          <a:p>
            <a:pPr indent="0" lvl="0" marL="0" marR="0" rtl="0" algn="just">
              <a:spcBef>
                <a:spcPts val="50"/>
              </a:spcBef>
              <a:spcAft>
                <a:spcPts val="0"/>
              </a:spcAft>
              <a:buClr>
                <a:schemeClr val="dk1"/>
              </a:buClr>
              <a:buSzPts val="1400"/>
              <a:buFont typeface="Calibri"/>
              <a:buAutoNum type="romanUcPeriod"/>
            </a:pPr>
            <a:r>
              <a:rPr lang="es-MX" sz="1400">
                <a:solidFill>
                  <a:schemeClr val="dk1"/>
                </a:solidFill>
                <a:latin typeface="Montserrat"/>
                <a:ea typeface="Montserrat"/>
                <a:cs typeface="Montserrat"/>
                <a:sym typeface="Montserrat"/>
              </a:rPr>
              <a:t>Los responsables de organizar la constitución de los Comités y de proporcionar la capacitación y asesoría a los mismos, así como de la captación de sus informes.</a:t>
            </a:r>
            <a:endParaRPr/>
          </a:p>
          <a:p>
            <a:pPr indent="0" lvl="0" marL="0" marR="0" rtl="0" algn="just">
              <a:spcBef>
                <a:spcPts val="50"/>
              </a:spcBef>
              <a:spcAft>
                <a:spcPts val="0"/>
              </a:spcAft>
              <a:buClr>
                <a:schemeClr val="dk1"/>
              </a:buClr>
              <a:buSzPts val="1400"/>
              <a:buFont typeface="Calibri"/>
              <a:buAutoNum type="romanUcPeriod"/>
            </a:pPr>
            <a:r>
              <a:rPr lang="es-MX" sz="1400">
                <a:solidFill>
                  <a:schemeClr val="dk1"/>
                </a:solidFill>
                <a:latin typeface="Montserrat"/>
                <a:ea typeface="Montserrat"/>
                <a:cs typeface="Montserrat"/>
                <a:sym typeface="Montserrat"/>
              </a:rPr>
              <a:t>Los mecanismos de seguimiento a las actividades de contraloría social, así como de sus resultados y, en su caso, la vinculación que éstos tendrán con los mecanismos de denuncias existentes.</a:t>
            </a:r>
            <a:endParaRPr sz="1400">
              <a:solidFill>
                <a:schemeClr val="dk1"/>
              </a:solidFill>
              <a:latin typeface="Montserrat"/>
              <a:ea typeface="Montserrat"/>
              <a:cs typeface="Montserrat"/>
              <a:sym typeface="Montserrat"/>
            </a:endParaRPr>
          </a:p>
          <a:p>
            <a:pPr indent="0" lvl="0" marL="0" marR="0" rtl="0" algn="just">
              <a:spcBef>
                <a:spcPts val="50"/>
              </a:spcBef>
              <a:spcAft>
                <a:spcPts val="0"/>
              </a:spcAft>
              <a:buClr>
                <a:schemeClr val="dk1"/>
              </a:buClr>
              <a:buSzPts val="1400"/>
              <a:buFont typeface="Calibri"/>
              <a:buAutoNum type="romanUcPeriod"/>
            </a:pPr>
            <a:r>
              <a:rPr lang="es-MX" sz="1400">
                <a:solidFill>
                  <a:schemeClr val="dk1"/>
                </a:solidFill>
                <a:latin typeface="Montserrat"/>
                <a:ea typeface="Montserrat"/>
                <a:cs typeface="Montserrat"/>
                <a:sym typeface="Montserrat"/>
              </a:rPr>
              <a:t>Las actividades cuya realización podrán convenir la Instancia Normativa con las instancias responsables de ejecutar el programa federal.</a:t>
            </a:r>
            <a:endParaRPr sz="14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12"/>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318" name="Google Shape;318;p12"/>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319" name="Google Shape;319;p12"/>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320" name="Google Shape;320;p12"/>
          <p:cNvSpPr/>
          <p:nvPr/>
        </p:nvSpPr>
        <p:spPr>
          <a:xfrm>
            <a:off x="1560352" y="894358"/>
            <a:ext cx="6182359" cy="524893"/>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321" name="Google Shape;321;p12"/>
          <p:cNvSpPr txBox="1"/>
          <p:nvPr/>
        </p:nvSpPr>
        <p:spPr>
          <a:xfrm>
            <a:off x="1721989" y="989745"/>
            <a:ext cx="5996973" cy="286617"/>
          </a:xfrm>
          <a:prstGeom prst="rect">
            <a:avLst/>
          </a:prstGeom>
          <a:noFill/>
          <a:ln>
            <a:noFill/>
          </a:ln>
        </p:spPr>
        <p:txBody>
          <a:bodyPr anchorCtr="0" anchor="ctr" bIns="0" lIns="0" spcFirstLastPara="1" rIns="0" wrap="square" tIns="9525">
            <a:spAutoFit/>
          </a:bodyPr>
          <a:lstStyle/>
          <a:p>
            <a:pPr indent="0" lvl="0" marL="0" marR="0" rtl="0" algn="l">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Guía Operativa de Contraloría Social  (GOCS)</a:t>
            </a:r>
            <a:endParaRPr/>
          </a:p>
        </p:txBody>
      </p:sp>
      <p:sp>
        <p:nvSpPr>
          <p:cNvPr id="322" name="Google Shape;322;p12"/>
          <p:cNvSpPr txBox="1"/>
          <p:nvPr/>
        </p:nvSpPr>
        <p:spPr>
          <a:xfrm>
            <a:off x="453006" y="1961417"/>
            <a:ext cx="3216470" cy="4278094"/>
          </a:xfrm>
          <a:prstGeom prst="rect">
            <a:avLst/>
          </a:prstGeom>
          <a:solidFill>
            <a:srgbClr val="FF0000"/>
          </a:solidFill>
          <a:ln cap="flat" cmpd="sng" w="38100">
            <a:solidFill>
              <a:srgbClr val="99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s-MX" sz="1600">
                <a:solidFill>
                  <a:schemeClr val="lt1"/>
                </a:solidFill>
                <a:latin typeface="Montserrat"/>
                <a:ea typeface="Montserrat"/>
                <a:cs typeface="Montserrat"/>
                <a:sym typeface="Montserrat"/>
              </a:rPr>
              <a:t>La GOCS es un documento elaborado por las dependencias y entidades de la Administración Pública Federal que tengan a su cargo un programa de desarrollo social, en éste se detallan los procedimientos de promoción y operación, así como el seguimiento de la Contraloría Social, asimismo, ésta se basa en los Lineamiento de Promoción y Operación de la Contraloría Social en los programas  federales de desarrollo social. </a:t>
            </a:r>
            <a:endParaRPr/>
          </a:p>
        </p:txBody>
      </p:sp>
      <p:grpSp>
        <p:nvGrpSpPr>
          <p:cNvPr id="323" name="Google Shape;323;p12"/>
          <p:cNvGrpSpPr/>
          <p:nvPr/>
        </p:nvGrpSpPr>
        <p:grpSpPr>
          <a:xfrm>
            <a:off x="4104312" y="1565925"/>
            <a:ext cx="4871299" cy="4694679"/>
            <a:chOff x="119147" y="84576"/>
            <a:chExt cx="4871299" cy="4694679"/>
          </a:xfrm>
        </p:grpSpPr>
        <p:sp>
          <p:nvSpPr>
            <p:cNvPr id="324" name="Google Shape;324;p12"/>
            <p:cNvSpPr/>
            <p:nvPr/>
          </p:nvSpPr>
          <p:spPr>
            <a:xfrm>
              <a:off x="1997806" y="84576"/>
              <a:ext cx="1113981" cy="1113981"/>
            </a:xfrm>
            <a:prstGeom prst="ellipse">
              <a:avLst/>
            </a:prstGeom>
            <a:solidFill>
              <a:srgbClr val="00B0F0"/>
            </a:solidFill>
            <a:ln cap="flat" cmpd="sng" w="28575">
              <a:solidFill>
                <a:srgbClr val="69193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
            <p:cNvSpPr txBox="1"/>
            <p:nvPr/>
          </p:nvSpPr>
          <p:spPr>
            <a:xfrm>
              <a:off x="2160945" y="247715"/>
              <a:ext cx="787703" cy="78770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1" lang="es-MX" sz="1200">
                  <a:solidFill>
                    <a:schemeClr val="dk1"/>
                  </a:solidFill>
                  <a:latin typeface="Calibri"/>
                  <a:ea typeface="Calibri"/>
                  <a:cs typeface="Calibri"/>
                  <a:sym typeface="Calibri"/>
                </a:rPr>
                <a:t>Capacita-ción y Asesoría</a:t>
              </a:r>
              <a:endParaRPr/>
            </a:p>
          </p:txBody>
        </p:sp>
        <p:sp>
          <p:nvSpPr>
            <p:cNvPr id="326" name="Google Shape;326;p12"/>
            <p:cNvSpPr/>
            <p:nvPr/>
          </p:nvSpPr>
          <p:spPr>
            <a:xfrm rot="1386970">
              <a:off x="3161962" y="772050"/>
              <a:ext cx="277776" cy="375968"/>
            </a:xfrm>
            <a:prstGeom prst="rightArrow">
              <a:avLst>
                <a:gd fmla="val 60000" name="adj1"/>
                <a:gd fmla="val 50000" name="adj2"/>
              </a:avLst>
            </a:prstGeom>
            <a:solidFill>
              <a:srgbClr val="00B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2"/>
            <p:cNvSpPr txBox="1"/>
            <p:nvPr/>
          </p:nvSpPr>
          <p:spPr>
            <a:xfrm rot="1386970">
              <a:off x="3165307" y="830886"/>
              <a:ext cx="194443" cy="22558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328" name="Google Shape;328;p12"/>
            <p:cNvSpPr/>
            <p:nvPr/>
          </p:nvSpPr>
          <p:spPr>
            <a:xfrm>
              <a:off x="3504374" y="727684"/>
              <a:ext cx="1113981" cy="1113981"/>
            </a:xfrm>
            <a:prstGeom prst="ellipse">
              <a:avLst/>
            </a:prstGeom>
            <a:solidFill>
              <a:schemeClr val="accent2"/>
            </a:solidFill>
            <a:ln cap="flat" cmpd="sng" w="28575">
              <a:solidFill>
                <a:srgbClr val="FF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2"/>
            <p:cNvSpPr txBox="1"/>
            <p:nvPr/>
          </p:nvSpPr>
          <p:spPr>
            <a:xfrm>
              <a:off x="3667513" y="890823"/>
              <a:ext cx="787703" cy="787703"/>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100"/>
                <a:buFont typeface="Calibri"/>
                <a:buNone/>
              </a:pPr>
              <a:r>
                <a:rPr b="1" lang="es-MX" sz="1100">
                  <a:solidFill>
                    <a:schemeClr val="dk1"/>
                  </a:solidFill>
                  <a:latin typeface="Calibri"/>
                  <a:ea typeface="Calibri"/>
                  <a:cs typeface="Calibri"/>
                  <a:sym typeface="Calibri"/>
                </a:rPr>
                <a:t>Participa-ción de IN, IE, Órganos de Vigilancia</a:t>
              </a:r>
              <a:endParaRPr/>
            </a:p>
          </p:txBody>
        </p:sp>
        <p:sp>
          <p:nvSpPr>
            <p:cNvPr id="330" name="Google Shape;330;p12"/>
            <p:cNvSpPr/>
            <p:nvPr/>
          </p:nvSpPr>
          <p:spPr>
            <a:xfrm rot="4628571">
              <a:off x="4097628" y="1903647"/>
              <a:ext cx="295836" cy="375968"/>
            </a:xfrm>
            <a:prstGeom prst="rightArrow">
              <a:avLst>
                <a:gd fmla="val 60000" name="adj1"/>
                <a:gd fmla="val 50000" name="adj2"/>
              </a:avLst>
            </a:prstGeom>
            <a:solidFill>
              <a:srgbClr val="CC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2"/>
            <p:cNvSpPr txBox="1"/>
            <p:nvPr/>
          </p:nvSpPr>
          <p:spPr>
            <a:xfrm rot="4628571">
              <a:off x="4132129" y="1935578"/>
              <a:ext cx="207085" cy="22558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332" name="Google Shape;332;p12"/>
            <p:cNvSpPr/>
            <p:nvPr/>
          </p:nvSpPr>
          <p:spPr>
            <a:xfrm>
              <a:off x="3876465" y="2357924"/>
              <a:ext cx="1113981" cy="1113981"/>
            </a:xfrm>
            <a:prstGeom prst="ellipse">
              <a:avLst/>
            </a:prstGeom>
            <a:solidFill>
              <a:srgbClr val="FFFF00"/>
            </a:solidFill>
            <a:ln cap="flat" cmpd="sng" w="28575">
              <a:solidFill>
                <a:srgbClr val="00B05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2"/>
            <p:cNvSpPr txBox="1"/>
            <p:nvPr/>
          </p:nvSpPr>
          <p:spPr>
            <a:xfrm>
              <a:off x="4039604" y="2521063"/>
              <a:ext cx="787703" cy="78770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1" lang="es-MX" sz="1200">
                  <a:solidFill>
                    <a:schemeClr val="dk1"/>
                  </a:solidFill>
                  <a:latin typeface="Calibri"/>
                  <a:ea typeface="Calibri"/>
                  <a:cs typeface="Calibri"/>
                  <a:sym typeface="Calibri"/>
                </a:rPr>
                <a:t>Actividades de Difusión</a:t>
              </a:r>
              <a:endParaRPr b="1" sz="1200">
                <a:solidFill>
                  <a:schemeClr val="dk1"/>
                </a:solidFill>
                <a:latin typeface="Calibri"/>
                <a:ea typeface="Calibri"/>
                <a:cs typeface="Calibri"/>
                <a:sym typeface="Calibri"/>
              </a:endParaRPr>
            </a:p>
          </p:txBody>
        </p:sp>
        <p:sp>
          <p:nvSpPr>
            <p:cNvPr id="334" name="Google Shape;334;p12"/>
            <p:cNvSpPr/>
            <p:nvPr/>
          </p:nvSpPr>
          <p:spPr>
            <a:xfrm rot="7714286">
              <a:off x="3769469" y="3374059"/>
              <a:ext cx="295836" cy="375968"/>
            </a:xfrm>
            <a:prstGeom prst="rightArrow">
              <a:avLst>
                <a:gd fmla="val 60000" name="adj1"/>
                <a:gd fmla="val 50000" name="adj2"/>
              </a:avLst>
            </a:prstGeom>
            <a:solidFill>
              <a:srgbClr val="00B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2"/>
            <p:cNvSpPr txBox="1"/>
            <p:nvPr/>
          </p:nvSpPr>
          <p:spPr>
            <a:xfrm rot="-3085714">
              <a:off x="3841512" y="3414559"/>
              <a:ext cx="207085" cy="22558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336" name="Google Shape;336;p12"/>
            <p:cNvSpPr/>
            <p:nvPr/>
          </p:nvSpPr>
          <p:spPr>
            <a:xfrm>
              <a:off x="2833888" y="3665274"/>
              <a:ext cx="1113981" cy="1113981"/>
            </a:xfrm>
            <a:prstGeom prst="ellipse">
              <a:avLst/>
            </a:prstGeom>
            <a:solidFill>
              <a:srgbClr val="00B050"/>
            </a:solidFill>
            <a:ln cap="flat" cmpd="sng" w="28575">
              <a:solidFill>
                <a:srgbClr val="7030A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2"/>
            <p:cNvSpPr txBox="1"/>
            <p:nvPr/>
          </p:nvSpPr>
          <p:spPr>
            <a:xfrm>
              <a:off x="2997027" y="3828413"/>
              <a:ext cx="787703" cy="78770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1" lang="es-MX" sz="1200">
                  <a:solidFill>
                    <a:schemeClr val="dk1"/>
                  </a:solidFill>
                  <a:latin typeface="Calibri"/>
                  <a:ea typeface="Calibri"/>
                  <a:cs typeface="Calibri"/>
                  <a:sym typeface="Calibri"/>
                </a:rPr>
                <a:t>Comités de Contraloría Social</a:t>
              </a:r>
              <a:endParaRPr/>
            </a:p>
          </p:txBody>
        </p:sp>
        <p:sp>
          <p:nvSpPr>
            <p:cNvPr id="338" name="Google Shape;338;p12"/>
            <p:cNvSpPr/>
            <p:nvPr/>
          </p:nvSpPr>
          <p:spPr>
            <a:xfrm rot="10800000">
              <a:off x="2415251" y="4034280"/>
              <a:ext cx="295836" cy="375968"/>
            </a:xfrm>
            <a:prstGeom prst="rightArrow">
              <a:avLst>
                <a:gd fmla="val 6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2"/>
            <p:cNvSpPr txBox="1"/>
            <p:nvPr/>
          </p:nvSpPr>
          <p:spPr>
            <a:xfrm>
              <a:off x="2504002" y="4109474"/>
              <a:ext cx="207085" cy="22558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340" name="Google Shape;340;p12"/>
            <p:cNvSpPr/>
            <p:nvPr/>
          </p:nvSpPr>
          <p:spPr>
            <a:xfrm>
              <a:off x="1161724" y="3665274"/>
              <a:ext cx="1113981" cy="1113981"/>
            </a:xfrm>
            <a:prstGeom prst="ellipse">
              <a:avLst/>
            </a:prstGeom>
            <a:solidFill>
              <a:schemeClr val="accent5"/>
            </a:solidFill>
            <a:ln cap="flat" cmpd="sng" w="38100">
              <a:solidFill>
                <a:srgbClr val="A9ABF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2"/>
            <p:cNvSpPr txBox="1"/>
            <p:nvPr/>
          </p:nvSpPr>
          <p:spPr>
            <a:xfrm>
              <a:off x="1324863" y="3828413"/>
              <a:ext cx="787703" cy="78770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1" lang="es-MX" sz="1200">
                  <a:solidFill>
                    <a:schemeClr val="dk1"/>
                  </a:solidFill>
                  <a:latin typeface="Calibri"/>
                  <a:ea typeface="Calibri"/>
                  <a:cs typeface="Calibri"/>
                  <a:sym typeface="Calibri"/>
                </a:rPr>
                <a:t>Informe del Comité de Contraloría Social</a:t>
              </a:r>
              <a:endParaRPr/>
            </a:p>
          </p:txBody>
        </p:sp>
        <p:sp>
          <p:nvSpPr>
            <p:cNvPr id="342" name="Google Shape;342;p12"/>
            <p:cNvSpPr/>
            <p:nvPr/>
          </p:nvSpPr>
          <p:spPr>
            <a:xfrm rot="-7714286">
              <a:off x="1054728" y="3387151"/>
              <a:ext cx="295836" cy="375968"/>
            </a:xfrm>
            <a:prstGeom prst="rightArrow">
              <a:avLst>
                <a:gd fmla="val 60000" name="adj1"/>
                <a:gd fmla="val 50000" name="adj2"/>
              </a:avLst>
            </a:prstGeom>
            <a:solidFill>
              <a:srgbClr val="E2F1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2"/>
            <p:cNvSpPr txBox="1"/>
            <p:nvPr/>
          </p:nvSpPr>
          <p:spPr>
            <a:xfrm rot="3085714">
              <a:off x="1126771" y="3497039"/>
              <a:ext cx="207085" cy="22558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344" name="Google Shape;344;p12"/>
            <p:cNvSpPr/>
            <p:nvPr/>
          </p:nvSpPr>
          <p:spPr>
            <a:xfrm>
              <a:off x="119147" y="2357924"/>
              <a:ext cx="1113981" cy="1113981"/>
            </a:xfrm>
            <a:prstGeom prst="ellipse">
              <a:avLst/>
            </a:prstGeom>
            <a:solidFill>
              <a:srgbClr val="FF0000"/>
            </a:solidFill>
            <a:ln cap="flat" cmpd="sng" w="28575">
              <a:solidFill>
                <a:srgbClr val="0000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2"/>
            <p:cNvSpPr txBox="1"/>
            <p:nvPr/>
          </p:nvSpPr>
          <p:spPr>
            <a:xfrm>
              <a:off x="282286" y="2521063"/>
              <a:ext cx="787703" cy="78770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1" lang="es-MX" sz="1200">
                  <a:solidFill>
                    <a:schemeClr val="dk1"/>
                  </a:solidFill>
                  <a:latin typeface="Calibri"/>
                  <a:ea typeface="Calibri"/>
                  <a:cs typeface="Calibri"/>
                  <a:sym typeface="Calibri"/>
                </a:rPr>
                <a:t>Quejas y Denuncias</a:t>
              </a:r>
              <a:endParaRPr/>
            </a:p>
          </p:txBody>
        </p:sp>
        <p:sp>
          <p:nvSpPr>
            <p:cNvPr id="346" name="Google Shape;346;p12"/>
            <p:cNvSpPr/>
            <p:nvPr/>
          </p:nvSpPr>
          <p:spPr>
            <a:xfrm rot="-4628571">
              <a:off x="712402" y="1919973"/>
              <a:ext cx="295836" cy="375968"/>
            </a:xfrm>
            <a:prstGeom prst="rightArrow">
              <a:avLst>
                <a:gd fmla="val 6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2"/>
            <p:cNvSpPr txBox="1"/>
            <p:nvPr/>
          </p:nvSpPr>
          <p:spPr>
            <a:xfrm rot="-4628571">
              <a:off x="746903" y="2038430"/>
              <a:ext cx="207085" cy="22558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348" name="Google Shape;348;p12"/>
            <p:cNvSpPr/>
            <p:nvPr/>
          </p:nvSpPr>
          <p:spPr>
            <a:xfrm>
              <a:off x="491238" y="727684"/>
              <a:ext cx="1113981" cy="1113981"/>
            </a:xfrm>
            <a:prstGeom prst="ellipse">
              <a:avLst/>
            </a:prstGeom>
            <a:solidFill>
              <a:srgbClr val="006600"/>
            </a:solidFill>
            <a:ln cap="flat" cmpd="sng" w="28575">
              <a:solidFill>
                <a:srgbClr val="00B0F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2"/>
            <p:cNvSpPr txBox="1"/>
            <p:nvPr/>
          </p:nvSpPr>
          <p:spPr>
            <a:xfrm>
              <a:off x="654377" y="890823"/>
              <a:ext cx="787703" cy="78770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1"/>
                </a:buClr>
                <a:buSzPts val="1200"/>
                <a:buFont typeface="Calibri"/>
                <a:buNone/>
              </a:pPr>
              <a:r>
                <a:rPr b="1" lang="es-MX" sz="1200">
                  <a:solidFill>
                    <a:schemeClr val="dk1"/>
                  </a:solidFill>
                  <a:latin typeface="Calibri"/>
                  <a:ea typeface="Calibri"/>
                  <a:cs typeface="Calibri"/>
                  <a:sym typeface="Calibri"/>
                </a:rPr>
                <a:t>Sistema Informático</a:t>
              </a:r>
              <a:endParaRPr sz="1200">
                <a:solidFill>
                  <a:schemeClr val="dk1"/>
                </a:solidFill>
                <a:latin typeface="Calibri"/>
                <a:ea typeface="Calibri"/>
                <a:cs typeface="Calibri"/>
                <a:sym typeface="Calibri"/>
              </a:endParaRPr>
            </a:p>
          </p:txBody>
        </p:sp>
        <p:sp>
          <p:nvSpPr>
            <p:cNvPr id="350" name="Google Shape;350;p12"/>
            <p:cNvSpPr/>
            <p:nvPr/>
          </p:nvSpPr>
          <p:spPr>
            <a:xfrm rot="-1386970">
              <a:off x="1655394" y="778223"/>
              <a:ext cx="277776" cy="375968"/>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2"/>
            <p:cNvSpPr txBox="1"/>
            <p:nvPr/>
          </p:nvSpPr>
          <p:spPr>
            <a:xfrm rot="-1386970">
              <a:off x="1658739" y="869775"/>
              <a:ext cx="194443" cy="22558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grpSp>
      <p:pic>
        <p:nvPicPr>
          <p:cNvPr descr="Un dibujo de una persona&#10;&#10;Descripción generada automáticamente con confianza media" id="352" name="Google Shape;352;p12"/>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353" name="Google Shape;353;p12"/>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13"/>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359" name="Google Shape;359;p13"/>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360" name="Google Shape;360;p13"/>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361" name="Google Shape;361;p13"/>
          <p:cNvSpPr/>
          <p:nvPr/>
        </p:nvSpPr>
        <p:spPr>
          <a:xfrm>
            <a:off x="741486" y="850617"/>
            <a:ext cx="3951214" cy="732600"/>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362" name="Google Shape;362;p13"/>
          <p:cNvSpPr txBox="1"/>
          <p:nvPr/>
        </p:nvSpPr>
        <p:spPr>
          <a:xfrm>
            <a:off x="786643" y="918276"/>
            <a:ext cx="3951214" cy="563616"/>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Programa Anual de Trabajo </a:t>
            </a:r>
            <a:endParaRPr/>
          </a:p>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de Contraloría Social </a:t>
            </a:r>
            <a:endParaRPr/>
          </a:p>
        </p:txBody>
      </p:sp>
      <p:pic>
        <p:nvPicPr>
          <p:cNvPr descr="Un dibujo de una persona&#10;&#10;Descripción generada automáticamente con confianza media" id="363" name="Google Shape;363;p13"/>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364" name="Google Shape;364;p13"/>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sp>
        <p:nvSpPr>
          <p:cNvPr id="365" name="Google Shape;365;p13"/>
          <p:cNvSpPr/>
          <p:nvPr/>
        </p:nvSpPr>
        <p:spPr>
          <a:xfrm>
            <a:off x="5579379" y="1376512"/>
            <a:ext cx="3261920" cy="648553"/>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366" name="Google Shape;366;p13"/>
          <p:cNvSpPr txBox="1"/>
          <p:nvPr/>
        </p:nvSpPr>
        <p:spPr>
          <a:xfrm>
            <a:off x="5778521" y="1418980"/>
            <a:ext cx="2820375" cy="563616"/>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Programa de la Instancia Ejecutora</a:t>
            </a:r>
            <a:endParaRPr/>
          </a:p>
        </p:txBody>
      </p:sp>
      <p:sp>
        <p:nvSpPr>
          <p:cNvPr id="367" name="Google Shape;367;p13"/>
          <p:cNvSpPr txBox="1"/>
          <p:nvPr/>
        </p:nvSpPr>
        <p:spPr>
          <a:xfrm>
            <a:off x="328833" y="1838012"/>
            <a:ext cx="4866835" cy="2031325"/>
          </a:xfrm>
          <a:prstGeom prst="rect">
            <a:avLst/>
          </a:prstGeom>
          <a:solidFill>
            <a:srgbClr val="00B050"/>
          </a:solidFill>
          <a:ln cap="flat" cmpd="sng" w="38100">
            <a:solidFill>
              <a:srgbClr val="99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800">
                <a:solidFill>
                  <a:schemeClr val="lt1"/>
                </a:solidFill>
                <a:latin typeface="Montserrat"/>
                <a:ea typeface="Montserrat"/>
                <a:cs typeface="Montserrat"/>
                <a:sym typeface="Montserrat"/>
              </a:rPr>
              <a:t>El Programa Anual de Trabajo de Contraloría Social </a:t>
            </a:r>
            <a:r>
              <a:rPr b="1" lang="es-MX" sz="1800">
                <a:solidFill>
                  <a:schemeClr val="lt1"/>
                </a:solidFill>
                <a:latin typeface="Montserrat"/>
                <a:ea typeface="Montserrat"/>
                <a:cs typeface="Montserrat"/>
                <a:sym typeface="Montserrat"/>
              </a:rPr>
              <a:t>(PATCS)</a:t>
            </a:r>
            <a:r>
              <a:rPr lang="es-MX" sz="1800">
                <a:solidFill>
                  <a:schemeClr val="lt1"/>
                </a:solidFill>
                <a:latin typeface="Montserrat"/>
                <a:ea typeface="Montserrat"/>
                <a:cs typeface="Montserrat"/>
                <a:sym typeface="Montserrat"/>
              </a:rPr>
              <a:t> elaborado por la Instancia Normativa, en el que se establecen las actividades, los responsables, las metas, la unidad de medida y el calendario de ejecución para promover la Contraloría Social. </a:t>
            </a:r>
            <a:endParaRPr/>
          </a:p>
        </p:txBody>
      </p:sp>
      <p:sp>
        <p:nvSpPr>
          <p:cNvPr id="368" name="Google Shape;368;p13"/>
          <p:cNvSpPr txBox="1"/>
          <p:nvPr/>
        </p:nvSpPr>
        <p:spPr>
          <a:xfrm>
            <a:off x="5645179" y="2331990"/>
            <a:ext cx="3130320" cy="1477328"/>
          </a:xfrm>
          <a:prstGeom prst="rect">
            <a:avLst/>
          </a:prstGeom>
          <a:solidFill>
            <a:srgbClr val="F4B081"/>
          </a:solidFill>
          <a:ln cap="flat" cmpd="sng" w="38100">
            <a:solidFill>
              <a:srgbClr val="99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800">
                <a:solidFill>
                  <a:schemeClr val="lt1"/>
                </a:solidFill>
                <a:latin typeface="Montserrat"/>
                <a:ea typeface="Montserrat"/>
                <a:cs typeface="Montserrat"/>
                <a:sym typeface="Montserrat"/>
              </a:rPr>
              <a:t>Programa Institucional de Trabajo de Contraloría Social</a:t>
            </a:r>
            <a:r>
              <a:rPr b="1" lang="es-MX" sz="1800">
                <a:solidFill>
                  <a:schemeClr val="lt1"/>
                </a:solidFill>
                <a:latin typeface="Montserrat"/>
                <a:ea typeface="Montserrat"/>
                <a:cs typeface="Montserrat"/>
                <a:sym typeface="Montserrat"/>
              </a:rPr>
              <a:t> (PITCS)</a:t>
            </a:r>
            <a:r>
              <a:rPr lang="es-MX" sz="1800">
                <a:solidFill>
                  <a:schemeClr val="lt1"/>
                </a:solidFill>
                <a:latin typeface="Montserrat"/>
                <a:ea typeface="Montserrat"/>
                <a:cs typeface="Montserrat"/>
                <a:sym typeface="Montserrat"/>
              </a:rPr>
              <a:t> es elaborado por la Instancia Ejecutora.</a:t>
            </a:r>
            <a:endParaRPr/>
          </a:p>
        </p:txBody>
      </p:sp>
      <p:pic>
        <p:nvPicPr>
          <p:cNvPr id="369" name="Google Shape;369;p13"/>
          <p:cNvPicPr preferRelativeResize="0"/>
          <p:nvPr/>
        </p:nvPicPr>
        <p:blipFill rotWithShape="1">
          <a:blip r:embed="rId8">
            <a:alphaModFix/>
          </a:blip>
          <a:srcRect b="0" l="0" r="0" t="0"/>
          <a:stretch/>
        </p:blipFill>
        <p:spPr>
          <a:xfrm>
            <a:off x="296551" y="3957657"/>
            <a:ext cx="3643060" cy="2396633"/>
          </a:xfrm>
          <a:prstGeom prst="rect">
            <a:avLst/>
          </a:prstGeom>
          <a:noFill/>
          <a:ln>
            <a:noFill/>
          </a:ln>
        </p:spPr>
      </p:pic>
      <p:pic>
        <p:nvPicPr>
          <p:cNvPr id="370" name="Google Shape;370;p13"/>
          <p:cNvPicPr preferRelativeResize="0"/>
          <p:nvPr/>
        </p:nvPicPr>
        <p:blipFill rotWithShape="1">
          <a:blip r:embed="rId9">
            <a:alphaModFix/>
          </a:blip>
          <a:srcRect b="0" l="0" r="0" t="0"/>
          <a:stretch/>
        </p:blipFill>
        <p:spPr>
          <a:xfrm>
            <a:off x="5660928" y="4051833"/>
            <a:ext cx="3217400" cy="2134732"/>
          </a:xfrm>
          <a:prstGeom prst="rect">
            <a:avLst/>
          </a:prstGeom>
          <a:noFill/>
          <a:ln>
            <a:noFill/>
          </a:ln>
        </p:spPr>
      </p:pic>
      <p:cxnSp>
        <p:nvCxnSpPr>
          <p:cNvPr id="371" name="Google Shape;371;p13"/>
          <p:cNvCxnSpPr/>
          <p:nvPr/>
        </p:nvCxnSpPr>
        <p:spPr>
          <a:xfrm>
            <a:off x="4069360" y="4706796"/>
            <a:ext cx="1510019" cy="0"/>
          </a:xfrm>
          <a:prstGeom prst="straightConnector1">
            <a:avLst/>
          </a:prstGeom>
          <a:noFill/>
          <a:ln cap="flat" cmpd="sng" w="98425">
            <a:solidFill>
              <a:srgbClr val="00B0F0"/>
            </a:solidFill>
            <a:prstDash val="solid"/>
            <a:miter lim="800000"/>
            <a:headEnd len="sm" w="sm" type="none"/>
            <a:tailEnd len="med" w="med" type="triangle"/>
          </a:ln>
        </p:spPr>
      </p:cxnSp>
      <p:cxnSp>
        <p:nvCxnSpPr>
          <p:cNvPr id="372" name="Google Shape;372;p13"/>
          <p:cNvCxnSpPr/>
          <p:nvPr/>
        </p:nvCxnSpPr>
        <p:spPr>
          <a:xfrm flipH="1">
            <a:off x="4069360" y="5562496"/>
            <a:ext cx="1510019" cy="1"/>
          </a:xfrm>
          <a:prstGeom prst="straightConnector1">
            <a:avLst/>
          </a:prstGeom>
          <a:noFill/>
          <a:ln cap="flat" cmpd="sng" w="98425">
            <a:solidFill>
              <a:srgbClr val="00B0F0"/>
            </a:solidFill>
            <a:prstDash val="solid"/>
            <a:miter lim="800000"/>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14"/>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378" name="Google Shape;378;p14"/>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379" name="Google Shape;379;p14"/>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380" name="Google Shape;380;p14"/>
          <p:cNvSpPr/>
          <p:nvPr/>
        </p:nvSpPr>
        <p:spPr>
          <a:xfrm>
            <a:off x="1912690" y="965325"/>
            <a:ext cx="5318620" cy="748939"/>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381" name="Google Shape;381;p14"/>
          <p:cNvSpPr txBox="1"/>
          <p:nvPr/>
        </p:nvSpPr>
        <p:spPr>
          <a:xfrm>
            <a:off x="2049376" y="1057986"/>
            <a:ext cx="5092118" cy="563616"/>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Programa Institucional de Trabajo </a:t>
            </a:r>
            <a:endParaRPr/>
          </a:p>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de Contraloría Social (PITCS)</a:t>
            </a:r>
            <a:endParaRPr/>
          </a:p>
        </p:txBody>
      </p:sp>
      <p:pic>
        <p:nvPicPr>
          <p:cNvPr descr="Un dibujo de una persona&#10;&#10;Descripción generada automáticamente con confianza media" id="382" name="Google Shape;382;p14"/>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383" name="Google Shape;383;p14"/>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pic>
        <p:nvPicPr>
          <p:cNvPr id="384" name="Google Shape;384;p14"/>
          <p:cNvPicPr preferRelativeResize="0"/>
          <p:nvPr/>
        </p:nvPicPr>
        <p:blipFill rotWithShape="1">
          <a:blip r:embed="rId8">
            <a:alphaModFix/>
          </a:blip>
          <a:srcRect b="0" l="0" r="0" t="0"/>
          <a:stretch/>
        </p:blipFill>
        <p:spPr>
          <a:xfrm>
            <a:off x="1624012" y="1849634"/>
            <a:ext cx="5895975" cy="43369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15"/>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390" name="Google Shape;390;p15"/>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391" name="Google Shape;391;p15"/>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392" name="Google Shape;392;p15"/>
          <p:cNvSpPr/>
          <p:nvPr/>
        </p:nvSpPr>
        <p:spPr>
          <a:xfrm>
            <a:off x="1728132" y="786245"/>
            <a:ext cx="5469622" cy="643021"/>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393" name="Google Shape;393;p15"/>
          <p:cNvSpPr txBox="1"/>
          <p:nvPr/>
        </p:nvSpPr>
        <p:spPr>
          <a:xfrm>
            <a:off x="1744910" y="833996"/>
            <a:ext cx="5469622" cy="563616"/>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Programa Institucional de Trabajo </a:t>
            </a:r>
            <a:endParaRPr/>
          </a:p>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de Contraloría Social (PITCS)</a:t>
            </a:r>
            <a:endParaRPr/>
          </a:p>
        </p:txBody>
      </p:sp>
      <p:pic>
        <p:nvPicPr>
          <p:cNvPr id="394" name="Google Shape;394;p15"/>
          <p:cNvPicPr preferRelativeResize="0"/>
          <p:nvPr/>
        </p:nvPicPr>
        <p:blipFill rotWithShape="1">
          <a:blip r:embed="rId6">
            <a:alphaModFix/>
          </a:blip>
          <a:srcRect b="0" l="0" r="0" t="0"/>
          <a:stretch/>
        </p:blipFill>
        <p:spPr>
          <a:xfrm>
            <a:off x="1624012" y="1482405"/>
            <a:ext cx="5895975" cy="4541600"/>
          </a:xfrm>
          <a:prstGeom prst="rect">
            <a:avLst/>
          </a:prstGeom>
          <a:noFill/>
          <a:ln>
            <a:noFill/>
          </a:ln>
        </p:spPr>
      </p:pic>
      <p:pic>
        <p:nvPicPr>
          <p:cNvPr descr="Logotipo&#10;&#10;Descripción generada automáticamente con confianza baja" id="395" name="Google Shape;395;p15"/>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396" name="Google Shape;396;p15"/>
          <p:cNvPicPr preferRelativeResize="0"/>
          <p:nvPr/>
        </p:nvPicPr>
        <p:blipFill rotWithShape="1">
          <a:blip r:embed="rId8">
            <a:alphaModFix/>
          </a:blip>
          <a:srcRect b="0" l="0" r="0" t="0"/>
          <a:stretch/>
        </p:blipFill>
        <p:spPr>
          <a:xfrm>
            <a:off x="7650760" y="6239511"/>
            <a:ext cx="1040235" cy="4874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16"/>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402" name="Google Shape;402;p16"/>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403" name="Google Shape;403;p16"/>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404" name="Google Shape;404;p16"/>
          <p:cNvSpPr/>
          <p:nvPr/>
        </p:nvSpPr>
        <p:spPr>
          <a:xfrm>
            <a:off x="1728132" y="786245"/>
            <a:ext cx="5469622" cy="643021"/>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405" name="Google Shape;405;p16"/>
          <p:cNvSpPr txBox="1"/>
          <p:nvPr/>
        </p:nvSpPr>
        <p:spPr>
          <a:xfrm>
            <a:off x="1744910" y="833996"/>
            <a:ext cx="5469622" cy="563616"/>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Programa Institucional de Trabajo </a:t>
            </a:r>
            <a:endParaRPr/>
          </a:p>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de Contraloría Social (PITCS)</a:t>
            </a:r>
            <a:endParaRPr/>
          </a:p>
        </p:txBody>
      </p:sp>
      <p:pic>
        <p:nvPicPr>
          <p:cNvPr descr="Logotipo&#10;&#10;Descripción generada automáticamente con confianza baja" id="406" name="Google Shape;406;p16"/>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407" name="Google Shape;407;p16"/>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pic>
        <p:nvPicPr>
          <p:cNvPr id="408" name="Google Shape;408;p16"/>
          <p:cNvPicPr preferRelativeResize="0"/>
          <p:nvPr/>
        </p:nvPicPr>
        <p:blipFill rotWithShape="1">
          <a:blip r:embed="rId8">
            <a:alphaModFix/>
          </a:blip>
          <a:srcRect b="0" l="0" r="0" t="0"/>
          <a:stretch/>
        </p:blipFill>
        <p:spPr>
          <a:xfrm>
            <a:off x="1502287" y="1710378"/>
            <a:ext cx="5895975" cy="426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17"/>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414" name="Google Shape;414;p17"/>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415" name="Google Shape;415;p17"/>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416" name="Google Shape;416;p17"/>
          <p:cNvSpPr/>
          <p:nvPr/>
        </p:nvSpPr>
        <p:spPr>
          <a:xfrm>
            <a:off x="3098335" y="660801"/>
            <a:ext cx="3411522" cy="726378"/>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417" name="Google Shape;417;p17"/>
          <p:cNvSpPr txBox="1"/>
          <p:nvPr/>
        </p:nvSpPr>
        <p:spPr>
          <a:xfrm>
            <a:off x="3336022" y="688811"/>
            <a:ext cx="2936148" cy="674415"/>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400"/>
              <a:buFont typeface="Montserrat"/>
              <a:buNone/>
            </a:pPr>
            <a:r>
              <a:rPr b="1" lang="es-MX" sz="2400">
                <a:solidFill>
                  <a:schemeClr val="lt1"/>
                </a:solidFill>
                <a:latin typeface="Montserrat"/>
                <a:ea typeface="Montserrat"/>
                <a:cs typeface="Montserrat"/>
                <a:sym typeface="Montserrat"/>
              </a:rPr>
              <a:t>Capacitación y Asesoría</a:t>
            </a:r>
            <a:endParaRPr/>
          </a:p>
        </p:txBody>
      </p:sp>
      <p:pic>
        <p:nvPicPr>
          <p:cNvPr descr="Romboedro gris 2" id="418" name="Google Shape;418;p17"/>
          <p:cNvPicPr preferRelativeResize="0"/>
          <p:nvPr/>
        </p:nvPicPr>
        <p:blipFill rotWithShape="1">
          <a:blip r:embed="rId6">
            <a:alphaModFix/>
          </a:blip>
          <a:srcRect b="0" l="0" r="0" t="0"/>
          <a:stretch/>
        </p:blipFill>
        <p:spPr>
          <a:xfrm>
            <a:off x="459412" y="1482492"/>
            <a:ext cx="5165991" cy="5402295"/>
          </a:xfrm>
          <a:prstGeom prst="rect">
            <a:avLst/>
          </a:prstGeom>
          <a:gradFill>
            <a:gsLst>
              <a:gs pos="0">
                <a:srgbClr val="F6F9FC"/>
              </a:gs>
              <a:gs pos="74000">
                <a:srgbClr val="B3D1EC"/>
              </a:gs>
              <a:gs pos="83000">
                <a:srgbClr val="B3D1EC"/>
              </a:gs>
              <a:gs pos="100000">
                <a:srgbClr val="CCE0F2"/>
              </a:gs>
            </a:gsLst>
            <a:lin ang="5400000" scaled="0"/>
          </a:gradFill>
          <a:ln>
            <a:noFill/>
          </a:ln>
        </p:spPr>
      </p:pic>
      <p:sp>
        <p:nvSpPr>
          <p:cNvPr id="419" name="Google Shape;419;p17"/>
          <p:cNvSpPr txBox="1"/>
          <p:nvPr/>
        </p:nvSpPr>
        <p:spPr>
          <a:xfrm>
            <a:off x="721587" y="2339744"/>
            <a:ext cx="3306624" cy="3687548"/>
          </a:xfrm>
          <a:prstGeom prst="rect">
            <a:avLst/>
          </a:prstGeom>
          <a:noFill/>
          <a:ln>
            <a:noFill/>
          </a:ln>
        </p:spPr>
        <p:txBody>
          <a:bodyPr anchorCtr="0" anchor="t" bIns="0" lIns="0" spcFirstLastPara="1" rIns="0" wrap="square" tIns="9525">
            <a:sp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just">
              <a:spcBef>
                <a:spcPts val="0"/>
              </a:spcBef>
              <a:spcAft>
                <a:spcPts val="0"/>
              </a:spcAft>
              <a:buNone/>
            </a:pPr>
            <a:r>
              <a:rPr b="1" lang="es-MX" sz="2000">
                <a:solidFill>
                  <a:schemeClr val="lt1"/>
                </a:solidFill>
                <a:latin typeface="Montserrat"/>
                <a:ea typeface="Montserrat"/>
                <a:cs typeface="Montserrat"/>
                <a:sym typeface="Montserrat"/>
              </a:rPr>
              <a:t>Objetivo:</a:t>
            </a:r>
            <a:endParaRPr/>
          </a:p>
          <a:p>
            <a:pPr indent="0" lvl="0" marL="0" marR="0" rtl="0" algn="just">
              <a:spcBef>
                <a:spcPts val="0"/>
              </a:spcBef>
              <a:spcAft>
                <a:spcPts val="0"/>
              </a:spcAft>
              <a:buNone/>
            </a:pPr>
            <a:r>
              <a:t/>
            </a:r>
            <a:endParaRPr b="1" sz="1600">
              <a:solidFill>
                <a:srgbClr val="002060"/>
              </a:solidFill>
              <a:latin typeface="Montserrat"/>
              <a:ea typeface="Montserrat"/>
              <a:cs typeface="Montserrat"/>
              <a:sym typeface="Montserrat"/>
            </a:endParaRPr>
          </a:p>
          <a:p>
            <a:pPr indent="-101600" lvl="0" marL="0" marR="0" rtl="0" algn="just">
              <a:spcBef>
                <a:spcPts val="0"/>
              </a:spcBef>
              <a:spcAft>
                <a:spcPts val="0"/>
              </a:spcAft>
              <a:buClr>
                <a:schemeClr val="lt1"/>
              </a:buClr>
              <a:buSzPts val="1600"/>
              <a:buFont typeface="Noto Sans Symbols"/>
              <a:buChar char="❖"/>
            </a:pPr>
            <a:r>
              <a:rPr b="1" lang="es-MX" sz="1600">
                <a:solidFill>
                  <a:schemeClr val="lt1"/>
                </a:solidFill>
                <a:latin typeface="Montserrat"/>
                <a:ea typeface="Montserrat"/>
                <a:cs typeface="Montserrat"/>
                <a:sym typeface="Montserrat"/>
              </a:rPr>
              <a:t>Que los Enlaces o Responsables de Contraloría Social adquieran conocimientos para Capacitar a los integrantes del Comité de Contraloría Social (CCS) o beneficiarios sobre los principales conceptos relacionados con la promoción y operación de la Contraloría Social en el marco del programa</a:t>
            </a:r>
            <a:endParaRPr/>
          </a:p>
        </p:txBody>
      </p:sp>
      <p:pic>
        <p:nvPicPr>
          <p:cNvPr descr="Prisma y pinacoide basal rojo" id="420" name="Google Shape;420;p17"/>
          <p:cNvPicPr preferRelativeResize="0"/>
          <p:nvPr/>
        </p:nvPicPr>
        <p:blipFill rotWithShape="1">
          <a:blip r:embed="rId7">
            <a:alphaModFix/>
          </a:blip>
          <a:srcRect b="0" l="0" r="0" t="0"/>
          <a:stretch/>
        </p:blipFill>
        <p:spPr>
          <a:xfrm>
            <a:off x="5692501" y="2316913"/>
            <a:ext cx="3411522" cy="3566549"/>
          </a:xfrm>
          <a:prstGeom prst="rect">
            <a:avLst/>
          </a:prstGeom>
          <a:gradFill>
            <a:gsLst>
              <a:gs pos="0">
                <a:srgbClr val="F6F9FC"/>
              </a:gs>
              <a:gs pos="74000">
                <a:srgbClr val="B3D1EC"/>
              </a:gs>
              <a:gs pos="83000">
                <a:srgbClr val="B3D1EC"/>
              </a:gs>
              <a:gs pos="100000">
                <a:srgbClr val="CCE0F2"/>
              </a:gs>
            </a:gsLst>
            <a:lin ang="5400000" scaled="0"/>
          </a:gradFill>
          <a:ln>
            <a:noFill/>
          </a:ln>
        </p:spPr>
      </p:pic>
      <p:sp>
        <p:nvSpPr>
          <p:cNvPr id="421" name="Google Shape;421;p17"/>
          <p:cNvSpPr txBox="1"/>
          <p:nvPr/>
        </p:nvSpPr>
        <p:spPr>
          <a:xfrm>
            <a:off x="6145228" y="3342310"/>
            <a:ext cx="2516697"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1400">
              <a:solidFill>
                <a:schemeClr val="lt1"/>
              </a:solidFill>
              <a:latin typeface="Balthazar"/>
              <a:ea typeface="Balthazar"/>
              <a:cs typeface="Balthazar"/>
              <a:sym typeface="Balthazar"/>
            </a:endParaRPr>
          </a:p>
          <a:p>
            <a:pPr indent="-101600" lvl="0" marL="0" marR="0" rtl="0" algn="just">
              <a:spcBef>
                <a:spcPts val="0"/>
              </a:spcBef>
              <a:spcAft>
                <a:spcPts val="0"/>
              </a:spcAft>
              <a:buClr>
                <a:schemeClr val="lt1"/>
              </a:buClr>
              <a:buSzPts val="1600"/>
              <a:buFont typeface="Noto Sans Symbols"/>
              <a:buChar char="❖"/>
            </a:pPr>
            <a:r>
              <a:rPr b="1" lang="es-MX" sz="1600">
                <a:solidFill>
                  <a:schemeClr val="lt1"/>
                </a:solidFill>
                <a:latin typeface="Montserrat"/>
                <a:ea typeface="Montserrat"/>
                <a:cs typeface="Montserrat"/>
                <a:sym typeface="Montserrat"/>
              </a:rPr>
              <a:t>Asesorar a los Responsables de la Contraloría Social o a los integrantes del comité o a los beneficiarios, para el ejercicio de sus funciones.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Logotipo&#10;&#10;Descripción generada automáticamente con confianza baja" id="422" name="Google Shape;422;p17"/>
          <p:cNvPicPr preferRelativeResize="0"/>
          <p:nvPr/>
        </p:nvPicPr>
        <p:blipFill rotWithShape="1">
          <a:blip r:embed="rId8">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423" name="Google Shape;423;p17"/>
          <p:cNvPicPr preferRelativeResize="0"/>
          <p:nvPr/>
        </p:nvPicPr>
        <p:blipFill rotWithShape="1">
          <a:blip r:embed="rId9">
            <a:alphaModFix/>
          </a:blip>
          <a:srcRect b="0" l="0" r="0" t="0"/>
          <a:stretch/>
        </p:blipFill>
        <p:spPr>
          <a:xfrm>
            <a:off x="7650760" y="6239511"/>
            <a:ext cx="1040235" cy="487438"/>
          </a:xfrm>
          <a:prstGeom prst="rect">
            <a:avLst/>
          </a:prstGeom>
          <a:noFill/>
          <a:ln>
            <a:noFill/>
          </a:ln>
        </p:spPr>
      </p:pic>
      <p:sp>
        <p:nvSpPr>
          <p:cNvPr id="424" name="Google Shape;424;p17"/>
          <p:cNvSpPr/>
          <p:nvPr/>
        </p:nvSpPr>
        <p:spPr>
          <a:xfrm>
            <a:off x="4957894" y="3179428"/>
            <a:ext cx="667508" cy="788565"/>
          </a:xfrm>
          <a:prstGeom prst="quadArrow">
            <a:avLst>
              <a:gd fmla="val 22500" name="adj1"/>
              <a:gd fmla="val 22500" name="adj2"/>
              <a:gd fmla="val 22500" name="adj3"/>
            </a:avLst>
          </a:prstGeom>
          <a:solidFill>
            <a:srgbClr val="99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18"/>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430" name="Google Shape;430;p18"/>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431" name="Google Shape;431;p18"/>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432" name="Google Shape;432;p18"/>
          <p:cNvSpPr/>
          <p:nvPr/>
        </p:nvSpPr>
        <p:spPr>
          <a:xfrm>
            <a:off x="2256639" y="660801"/>
            <a:ext cx="4764946" cy="726378"/>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433" name="Google Shape;433;p18"/>
          <p:cNvSpPr txBox="1"/>
          <p:nvPr/>
        </p:nvSpPr>
        <p:spPr>
          <a:xfrm>
            <a:off x="2692866" y="855010"/>
            <a:ext cx="4060272" cy="342017"/>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400"/>
              <a:buFont typeface="Montserrat"/>
              <a:buNone/>
            </a:pPr>
            <a:r>
              <a:rPr b="1" lang="es-MX" sz="2400">
                <a:solidFill>
                  <a:schemeClr val="lt1"/>
                </a:solidFill>
                <a:latin typeface="Montserrat"/>
                <a:ea typeface="Montserrat"/>
                <a:cs typeface="Montserrat"/>
                <a:sym typeface="Montserrat"/>
              </a:rPr>
              <a:t>Capacitación y Asesoría</a:t>
            </a:r>
            <a:endParaRPr/>
          </a:p>
        </p:txBody>
      </p:sp>
      <p:pic>
        <p:nvPicPr>
          <p:cNvPr descr="Logotipo&#10;&#10;Descripción generada automáticamente con confianza baja" id="434" name="Google Shape;434;p18"/>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435" name="Google Shape;435;p18"/>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pic>
        <p:nvPicPr>
          <p:cNvPr descr="Cubo azul Pyritohedron" id="436" name="Google Shape;436;p18"/>
          <p:cNvPicPr preferRelativeResize="0"/>
          <p:nvPr/>
        </p:nvPicPr>
        <p:blipFill rotWithShape="1">
          <a:blip r:embed="rId8">
            <a:alphaModFix/>
          </a:blip>
          <a:srcRect b="0" l="0" r="0" t="0"/>
          <a:stretch/>
        </p:blipFill>
        <p:spPr>
          <a:xfrm>
            <a:off x="391042" y="1412980"/>
            <a:ext cx="6283354" cy="4849039"/>
          </a:xfrm>
          <a:prstGeom prst="rect">
            <a:avLst/>
          </a:prstGeom>
          <a:solidFill>
            <a:schemeClr val="lt1"/>
          </a:solidFill>
          <a:ln>
            <a:noFill/>
          </a:ln>
        </p:spPr>
      </p:pic>
      <p:sp>
        <p:nvSpPr>
          <p:cNvPr id="437" name="Google Shape;437;p18"/>
          <p:cNvSpPr txBox="1"/>
          <p:nvPr/>
        </p:nvSpPr>
        <p:spPr>
          <a:xfrm>
            <a:off x="1061210" y="2093433"/>
            <a:ext cx="4387442" cy="3469283"/>
          </a:xfrm>
          <a:prstGeom prst="rect">
            <a:avLst/>
          </a:prstGeom>
          <a:noFill/>
          <a:ln>
            <a:noFill/>
          </a:ln>
        </p:spPr>
        <p:txBody>
          <a:bodyPr anchorCtr="0" anchor="t" bIns="45700" lIns="91425" spcFirstLastPara="1" rIns="91425" wrap="square" tIns="45700">
            <a:spAutoFit/>
          </a:bodyPr>
          <a:lstStyle/>
          <a:p>
            <a:pPr indent="0" lvl="0" marL="449580" marR="0" rtl="0" algn="just">
              <a:lnSpc>
                <a:spcPct val="115000"/>
              </a:lnSpc>
              <a:spcBef>
                <a:spcPts val="0"/>
              </a:spcBef>
              <a:spcAft>
                <a:spcPts val="0"/>
              </a:spcAft>
              <a:buNone/>
            </a:pPr>
            <a:r>
              <a:rPr b="1" lang="es-MX" sz="1400">
                <a:solidFill>
                  <a:schemeClr val="lt1"/>
                </a:solidFill>
                <a:latin typeface="Montserrat"/>
                <a:ea typeface="Montserrat"/>
                <a:cs typeface="Montserrat"/>
                <a:sym typeface="Montserrat"/>
              </a:rPr>
              <a:t>Información:</a:t>
            </a:r>
            <a:endParaRPr/>
          </a:p>
          <a:p>
            <a:pPr indent="0" lvl="0" marL="449580" marR="0" rtl="0" algn="just">
              <a:lnSpc>
                <a:spcPct val="115000"/>
              </a:lnSpc>
              <a:spcBef>
                <a:spcPts val="1000"/>
              </a:spcBef>
              <a:spcAft>
                <a:spcPts val="0"/>
              </a:spcAft>
              <a:buNone/>
            </a:pPr>
            <a:r>
              <a:rPr b="1" lang="es-MX" sz="1300">
                <a:solidFill>
                  <a:schemeClr val="lt1"/>
                </a:solidFill>
                <a:latin typeface="Montserrat"/>
                <a:ea typeface="Montserrat"/>
                <a:cs typeface="Montserrat"/>
                <a:sym typeface="Montserrat"/>
              </a:rPr>
              <a:t>La Instancia Normativa (IN) está a cargo de la capacitación y asesoría, así como el diseño de materiales de apoyo, para la operación y promoción del programa dirigidos a los Responsables de Contraloría Social de las Instancias Ejecutoras. </a:t>
            </a:r>
            <a:endParaRPr/>
          </a:p>
          <a:p>
            <a:pPr indent="0" lvl="0" marL="449580" marR="0" rtl="0" algn="just">
              <a:lnSpc>
                <a:spcPct val="115000"/>
              </a:lnSpc>
              <a:spcBef>
                <a:spcPts val="1000"/>
              </a:spcBef>
              <a:spcAft>
                <a:spcPts val="0"/>
              </a:spcAft>
              <a:buNone/>
            </a:pPr>
            <a:r>
              <a:rPr b="1" lang="es-MX" sz="1300">
                <a:solidFill>
                  <a:schemeClr val="lt1"/>
                </a:solidFill>
                <a:latin typeface="Montserrat"/>
                <a:ea typeface="Montserrat"/>
                <a:cs typeface="Montserrat"/>
                <a:sym typeface="Montserrat"/>
              </a:rPr>
              <a:t>El Enlace de Contraloría Social podrá solicitar asesoría personal o vía telefónica, o por correo a la Subdirección de Evaluación (SE), al teléfono 55 36 01 16 10; o bien, al correo electrónico:  </a:t>
            </a:r>
            <a:endParaRPr/>
          </a:p>
          <a:p>
            <a:pPr indent="0" lvl="0" marL="449580" marR="0" rtl="0" algn="just">
              <a:lnSpc>
                <a:spcPct val="115000"/>
              </a:lnSpc>
              <a:spcBef>
                <a:spcPts val="1000"/>
              </a:spcBef>
              <a:spcAft>
                <a:spcPts val="0"/>
              </a:spcAft>
              <a:buNone/>
            </a:pPr>
            <a:r>
              <a:rPr b="1" lang="es-MX" sz="1300" u="sng">
                <a:solidFill>
                  <a:schemeClr val="lt1"/>
                </a:solidFill>
                <a:latin typeface="Montserrat"/>
                <a:ea typeface="Montserrat"/>
                <a:cs typeface="Montserrat"/>
                <a:sym typeface="Montserrat"/>
                <a:hlinkClick r:id="rId9">
                  <a:extLst>
                    <a:ext uri="{A12FA001-AC4F-418D-AE19-62706E023703}">
                      <ahyp:hlinkClr val="tx"/>
                    </a:ext>
                  </a:extLst>
                </a:hlinkClick>
              </a:rPr>
              <a:t>stapia@nube.sep.gob.mx</a:t>
            </a:r>
            <a:endParaRPr b="1" sz="1300">
              <a:solidFill>
                <a:schemeClr val="lt1"/>
              </a:solidFill>
              <a:latin typeface="Montserrat"/>
              <a:ea typeface="Montserrat"/>
              <a:cs typeface="Montserrat"/>
              <a:sym typeface="Montserrat"/>
            </a:endParaRPr>
          </a:p>
        </p:txBody>
      </p:sp>
      <p:pic>
        <p:nvPicPr>
          <p:cNvPr descr="Esfenoide ortorrómbico y prisma rojo" id="438" name="Google Shape;438;p18"/>
          <p:cNvPicPr preferRelativeResize="0"/>
          <p:nvPr/>
        </p:nvPicPr>
        <p:blipFill rotWithShape="1">
          <a:blip r:embed="rId10">
            <a:alphaModFix/>
          </a:blip>
          <a:srcRect b="0" l="0" r="0" t="0"/>
          <a:stretch/>
        </p:blipFill>
        <p:spPr>
          <a:xfrm>
            <a:off x="7114611" y="1197027"/>
            <a:ext cx="1638347" cy="5024454"/>
          </a:xfrm>
          <a:prstGeom prst="rect">
            <a:avLst/>
          </a:prstGeom>
          <a:solidFill>
            <a:schemeClr val="lt1"/>
          </a:solidFill>
          <a:ln>
            <a:noFill/>
          </a:ln>
        </p:spPr>
      </p:pic>
      <p:sp>
        <p:nvSpPr>
          <p:cNvPr id="439" name="Google Shape;439;p18"/>
          <p:cNvSpPr txBox="1"/>
          <p:nvPr/>
        </p:nvSpPr>
        <p:spPr>
          <a:xfrm>
            <a:off x="7298549" y="1515141"/>
            <a:ext cx="1367294" cy="472437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MX" sz="1300">
                <a:solidFill>
                  <a:schemeClr val="lt1"/>
                </a:solidFill>
                <a:latin typeface="Montserrat"/>
                <a:ea typeface="Montserrat"/>
                <a:cs typeface="Montserrat"/>
                <a:sym typeface="Montserrat"/>
              </a:rPr>
              <a:t>El material de capacitación lo hará el Enlace de Contraloría Social de la IE.</a:t>
            </a:r>
            <a:endParaRPr/>
          </a:p>
          <a:p>
            <a:pPr indent="0" lvl="0" marL="0" marR="0" rtl="0" algn="just">
              <a:spcBef>
                <a:spcPts val="0"/>
              </a:spcBef>
              <a:spcAft>
                <a:spcPts val="0"/>
              </a:spcAft>
              <a:buNone/>
            </a:pPr>
            <a:r>
              <a:t/>
            </a:r>
            <a:endParaRPr b="1" sz="1300">
              <a:solidFill>
                <a:schemeClr val="lt1"/>
              </a:solidFill>
              <a:latin typeface="Montserrat"/>
              <a:ea typeface="Montserrat"/>
              <a:cs typeface="Montserrat"/>
              <a:sym typeface="Montserrat"/>
            </a:endParaRPr>
          </a:p>
          <a:p>
            <a:pPr indent="0" lvl="0" marL="0" marR="0" rtl="0" algn="just">
              <a:spcBef>
                <a:spcPts val="0"/>
              </a:spcBef>
              <a:spcAft>
                <a:spcPts val="0"/>
              </a:spcAft>
              <a:buNone/>
            </a:pPr>
            <a:r>
              <a:rPr b="1" lang="es-MX" sz="1300">
                <a:solidFill>
                  <a:schemeClr val="lt1"/>
                </a:solidFill>
                <a:latin typeface="Montserrat"/>
                <a:ea typeface="Montserrat"/>
                <a:cs typeface="Montserrat"/>
                <a:sym typeface="Montserrat"/>
              </a:rPr>
              <a:t>Asimismo,  deberá de asesorar a los integrantes del Comité de Contraloría Social o a los beneficiarios, para el ejercicio de sus funciones.</a:t>
            </a:r>
            <a:endParaRPr/>
          </a:p>
          <a:p>
            <a:pPr indent="0" lvl="0" marL="0" marR="0" rtl="0" algn="just">
              <a:spcBef>
                <a:spcPts val="0"/>
              </a:spcBef>
              <a:spcAft>
                <a:spcPts val="0"/>
              </a:spcAft>
              <a:buNone/>
            </a:pPr>
            <a:r>
              <a:t/>
            </a:r>
            <a:endParaRPr b="1" sz="15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19"/>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445" name="Google Shape;445;p19"/>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446" name="Google Shape;446;p19"/>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447" name="Google Shape;447;p19"/>
          <p:cNvSpPr/>
          <p:nvPr/>
        </p:nvSpPr>
        <p:spPr>
          <a:xfrm>
            <a:off x="2256639" y="660801"/>
            <a:ext cx="4764946" cy="726378"/>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448" name="Google Shape;448;p19"/>
          <p:cNvSpPr txBox="1"/>
          <p:nvPr/>
        </p:nvSpPr>
        <p:spPr>
          <a:xfrm>
            <a:off x="2692866" y="855010"/>
            <a:ext cx="4060272" cy="342017"/>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400"/>
              <a:buFont typeface="Montserrat"/>
              <a:buNone/>
            </a:pPr>
            <a:r>
              <a:rPr b="1" lang="es-MX" sz="2400">
                <a:solidFill>
                  <a:schemeClr val="lt1"/>
                </a:solidFill>
                <a:latin typeface="Montserrat"/>
                <a:ea typeface="Montserrat"/>
                <a:cs typeface="Montserrat"/>
                <a:sym typeface="Montserrat"/>
              </a:rPr>
              <a:t>Capacitación y Asesoría</a:t>
            </a:r>
            <a:endParaRPr/>
          </a:p>
        </p:txBody>
      </p:sp>
      <p:pic>
        <p:nvPicPr>
          <p:cNvPr descr="Logotipo&#10;&#10;Descripción generada automáticamente con confianza baja" id="449" name="Google Shape;449;p19"/>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450" name="Google Shape;450;p19"/>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pic>
        <p:nvPicPr>
          <p:cNvPr descr="Prisma y pinacoide basal rojo" id="451" name="Google Shape;451;p19"/>
          <p:cNvPicPr preferRelativeResize="0"/>
          <p:nvPr/>
        </p:nvPicPr>
        <p:blipFill rotWithShape="1">
          <a:blip r:embed="rId8">
            <a:alphaModFix/>
          </a:blip>
          <a:srcRect b="0" l="0" r="0" t="0"/>
          <a:stretch/>
        </p:blipFill>
        <p:spPr>
          <a:xfrm>
            <a:off x="171975" y="1518053"/>
            <a:ext cx="6581163" cy="4821902"/>
          </a:xfrm>
          <a:prstGeom prst="rect">
            <a:avLst/>
          </a:prstGeom>
          <a:noFill/>
          <a:ln>
            <a:noFill/>
          </a:ln>
        </p:spPr>
      </p:pic>
      <p:sp>
        <p:nvSpPr>
          <p:cNvPr id="452" name="Google Shape;452;p19"/>
          <p:cNvSpPr txBox="1"/>
          <p:nvPr/>
        </p:nvSpPr>
        <p:spPr>
          <a:xfrm>
            <a:off x="1302391" y="1780146"/>
            <a:ext cx="4320330" cy="42977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800">
                <a:solidFill>
                  <a:schemeClr val="lt1"/>
                </a:solidFill>
                <a:latin typeface="Montserrat"/>
                <a:ea typeface="Montserrat"/>
                <a:cs typeface="Montserrat"/>
                <a:sym typeface="Montserrat"/>
              </a:rPr>
              <a:t>Contenido temático</a:t>
            </a:r>
            <a:endParaRPr/>
          </a:p>
          <a:p>
            <a:pPr indent="0" lvl="0" marL="0" marR="0" rtl="0" algn="l">
              <a:spcBef>
                <a:spcPts val="0"/>
              </a:spcBef>
              <a:spcAft>
                <a:spcPts val="0"/>
              </a:spcAft>
              <a:buNone/>
            </a:pPr>
            <a:r>
              <a:t/>
            </a:r>
            <a:endParaRPr b="1" sz="1500">
              <a:solidFill>
                <a:schemeClr val="lt1"/>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lang="es-MX" sz="1500">
                <a:solidFill>
                  <a:schemeClr val="lt1"/>
                </a:solidFill>
                <a:latin typeface="Montserrat"/>
                <a:ea typeface="Montserrat"/>
                <a:cs typeface="Montserrat"/>
                <a:sym typeface="Montserrat"/>
              </a:rPr>
              <a:t>1. Inducción a la Contraloría Social</a:t>
            </a:r>
            <a:endParaRPr b="1" sz="1500">
              <a:solidFill>
                <a:schemeClr val="lt1"/>
              </a:solidFill>
              <a:latin typeface="Montserrat"/>
              <a:ea typeface="Montserrat"/>
              <a:cs typeface="Montserrat"/>
              <a:sym typeface="Montserrat"/>
            </a:endParaRPr>
          </a:p>
          <a:p>
            <a:pPr indent="0" lvl="0" marL="377100" marR="0" rtl="0" algn="just">
              <a:lnSpc>
                <a:spcPct val="115000"/>
              </a:lnSpc>
              <a:spcBef>
                <a:spcPts val="0"/>
              </a:spcBef>
              <a:spcAft>
                <a:spcPts val="0"/>
              </a:spcAft>
              <a:buNone/>
            </a:pPr>
            <a:r>
              <a:rPr b="1" lang="es-MX" sz="1500">
                <a:solidFill>
                  <a:schemeClr val="lt1"/>
                </a:solidFill>
                <a:latin typeface="Montserrat"/>
                <a:ea typeface="Montserrat"/>
                <a:cs typeface="Montserrat"/>
                <a:sym typeface="Montserrat"/>
              </a:rPr>
              <a:t>A. Objetivos</a:t>
            </a:r>
            <a:endParaRPr b="1" sz="1500">
              <a:solidFill>
                <a:schemeClr val="lt1"/>
              </a:solidFill>
              <a:latin typeface="Montserrat"/>
              <a:ea typeface="Montserrat"/>
              <a:cs typeface="Montserrat"/>
              <a:sym typeface="Montserrat"/>
            </a:endParaRPr>
          </a:p>
          <a:p>
            <a:pPr indent="0" lvl="0" marL="377100" marR="0" rtl="0" algn="just">
              <a:lnSpc>
                <a:spcPct val="115000"/>
              </a:lnSpc>
              <a:spcBef>
                <a:spcPts val="0"/>
              </a:spcBef>
              <a:spcAft>
                <a:spcPts val="0"/>
              </a:spcAft>
              <a:buNone/>
            </a:pPr>
            <a:r>
              <a:rPr b="1" lang="es-MX" sz="1500">
                <a:solidFill>
                  <a:schemeClr val="lt1"/>
                </a:solidFill>
                <a:latin typeface="Montserrat"/>
                <a:ea typeface="Montserrat"/>
                <a:cs typeface="Montserrat"/>
                <a:sym typeface="Montserrat"/>
              </a:rPr>
              <a:t>B. Beneficios de la CS</a:t>
            </a:r>
            <a:endParaRPr b="1" sz="1500">
              <a:solidFill>
                <a:schemeClr val="lt1"/>
              </a:solidFill>
              <a:latin typeface="Montserrat"/>
              <a:ea typeface="Montserrat"/>
              <a:cs typeface="Montserrat"/>
              <a:sym typeface="Montserrat"/>
            </a:endParaRPr>
          </a:p>
          <a:p>
            <a:pPr indent="0" lvl="0" marL="377100" marR="0" rtl="0" algn="just">
              <a:lnSpc>
                <a:spcPct val="115000"/>
              </a:lnSpc>
              <a:spcBef>
                <a:spcPts val="0"/>
              </a:spcBef>
              <a:spcAft>
                <a:spcPts val="0"/>
              </a:spcAft>
              <a:buNone/>
            </a:pPr>
            <a:r>
              <a:rPr b="1" lang="es-MX" sz="1500">
                <a:solidFill>
                  <a:schemeClr val="lt1"/>
                </a:solidFill>
                <a:latin typeface="Montserrat"/>
                <a:ea typeface="Montserrat"/>
                <a:cs typeface="Montserrat"/>
                <a:sym typeface="Montserrat"/>
              </a:rPr>
              <a:t>C. Estructura organizativa</a:t>
            </a:r>
            <a:endParaRPr b="1" sz="1500">
              <a:solidFill>
                <a:schemeClr val="lt1"/>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lang="es-MX" sz="1500">
                <a:solidFill>
                  <a:schemeClr val="lt1"/>
                </a:solidFill>
                <a:latin typeface="Montserrat"/>
                <a:ea typeface="Montserrat"/>
                <a:cs typeface="Montserrat"/>
                <a:sym typeface="Montserrat"/>
              </a:rPr>
              <a:t>2. Comités de Contraloría Social</a:t>
            </a:r>
            <a:endParaRPr b="1" sz="1500">
              <a:solidFill>
                <a:schemeClr val="lt1"/>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lang="es-MX" sz="1500">
                <a:solidFill>
                  <a:schemeClr val="lt1"/>
                </a:solidFill>
                <a:latin typeface="Montserrat"/>
                <a:ea typeface="Montserrat"/>
                <a:cs typeface="Montserrat"/>
                <a:sym typeface="Montserrat"/>
              </a:rPr>
              <a:t>3. Funciones del Enlace de Contraloría Social en la Instancia Ejecutora y Funciones de los integrantes del CCS</a:t>
            </a:r>
            <a:endParaRPr b="1" sz="1500">
              <a:solidFill>
                <a:schemeClr val="lt1"/>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lang="es-MX" sz="1500">
                <a:solidFill>
                  <a:schemeClr val="lt1"/>
                </a:solidFill>
                <a:latin typeface="Montserrat"/>
                <a:ea typeface="Montserrat"/>
                <a:cs typeface="Montserrat"/>
                <a:sym typeface="Montserrat"/>
              </a:rPr>
              <a:t>4. Acciones de vigilancia del CCS</a:t>
            </a:r>
            <a:endParaRPr b="1" sz="1500">
              <a:solidFill>
                <a:schemeClr val="lt1"/>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lang="es-MX" sz="1500">
                <a:solidFill>
                  <a:schemeClr val="lt1"/>
                </a:solidFill>
                <a:latin typeface="Montserrat"/>
                <a:ea typeface="Montserrat"/>
                <a:cs typeface="Montserrat"/>
                <a:sym typeface="Montserrat"/>
              </a:rPr>
              <a:t>5. Formatos y su llenado</a:t>
            </a:r>
            <a:endParaRPr b="1" sz="1500">
              <a:solidFill>
                <a:schemeClr val="lt1"/>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lang="es-MX" sz="1500">
                <a:solidFill>
                  <a:schemeClr val="lt1"/>
                </a:solidFill>
                <a:latin typeface="Montserrat"/>
                <a:ea typeface="Montserrat"/>
                <a:cs typeface="Montserrat"/>
                <a:sym typeface="Montserrat"/>
              </a:rPr>
              <a:t>6. Solicitud de información y estrategias de vigilancia</a:t>
            </a:r>
            <a:endParaRPr b="1" sz="1500">
              <a:solidFill>
                <a:schemeClr val="lt1"/>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b="1" lang="es-MX" sz="1500">
                <a:solidFill>
                  <a:schemeClr val="lt1"/>
                </a:solidFill>
                <a:latin typeface="Montserrat"/>
                <a:ea typeface="Montserrat"/>
                <a:cs typeface="Montserrat"/>
                <a:sym typeface="Montserrat"/>
              </a:rPr>
              <a:t>7. Mecanismos para la captación y seguimiento de quejas y denuncias</a:t>
            </a:r>
            <a:endParaRPr b="1" sz="1500">
              <a:solidFill>
                <a:schemeClr val="lt1"/>
              </a:solidFill>
              <a:latin typeface="Montserrat"/>
              <a:ea typeface="Montserrat"/>
              <a:cs typeface="Montserrat"/>
              <a:sym typeface="Montserrat"/>
            </a:endParaRPr>
          </a:p>
        </p:txBody>
      </p:sp>
      <p:pic>
        <p:nvPicPr>
          <p:cNvPr descr="COMO SE ELABORA UN GUION | Web Oficial EUROINNOVA" id="453" name="Google Shape;453;p19"/>
          <p:cNvPicPr preferRelativeResize="0"/>
          <p:nvPr/>
        </p:nvPicPr>
        <p:blipFill rotWithShape="1">
          <a:blip r:embed="rId9">
            <a:alphaModFix/>
          </a:blip>
          <a:srcRect b="0" l="0" r="0" t="0"/>
          <a:stretch/>
        </p:blipFill>
        <p:spPr>
          <a:xfrm>
            <a:off x="6224020" y="2505075"/>
            <a:ext cx="2466975" cy="24779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101" name="Google Shape;101;p2"/>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102" name="Google Shape;102;p2"/>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103" name="Google Shape;103;p2"/>
          <p:cNvSpPr txBox="1"/>
          <p:nvPr/>
        </p:nvSpPr>
        <p:spPr>
          <a:xfrm>
            <a:off x="952150" y="885144"/>
            <a:ext cx="6862194" cy="1384995"/>
          </a:xfrm>
          <a:prstGeom prst="rect">
            <a:avLst/>
          </a:prstGeom>
          <a:solidFill>
            <a:srgbClr val="99003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2800" u="none" cap="none" strike="noStrike">
                <a:solidFill>
                  <a:schemeClr val="lt1"/>
                </a:solidFill>
                <a:latin typeface="Montserrat"/>
                <a:ea typeface="Montserrat"/>
                <a:cs typeface="Montserrat"/>
                <a:sym typeface="Montserrat"/>
              </a:rPr>
              <a:t>Actividades de Contraloría Social del Programa Presupuestal S247, Año 2023</a:t>
            </a:r>
            <a:endParaRPr/>
          </a:p>
        </p:txBody>
      </p:sp>
      <p:pic>
        <p:nvPicPr>
          <p:cNvPr descr="Logotipo&#10;&#10;Descripción generada automáticamente con confianza baja" id="104" name="Google Shape;104;p2"/>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105" name="Google Shape;105;p2"/>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sp>
        <p:nvSpPr>
          <p:cNvPr id="106" name="Google Shape;106;p2"/>
          <p:cNvSpPr txBox="1"/>
          <p:nvPr/>
        </p:nvSpPr>
        <p:spPr>
          <a:xfrm>
            <a:off x="2357306" y="2456724"/>
            <a:ext cx="4043494" cy="3566596"/>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2"/>
          <p:cNvSpPr/>
          <p:nvPr/>
        </p:nvSpPr>
        <p:spPr>
          <a:xfrm>
            <a:off x="2659311" y="2521558"/>
            <a:ext cx="3456264" cy="3434625"/>
          </a:xfrm>
          <a:prstGeom prst="ellipse">
            <a:avLst/>
          </a:prstGeom>
          <a:solidFill>
            <a:schemeClr val="lt2"/>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
          <p:cNvSpPr txBox="1"/>
          <p:nvPr/>
        </p:nvSpPr>
        <p:spPr>
          <a:xfrm>
            <a:off x="3116510" y="3846743"/>
            <a:ext cx="2592197" cy="201593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MX" sz="2500">
                <a:solidFill>
                  <a:srgbClr val="990033"/>
                </a:solidFill>
                <a:latin typeface="Algerian"/>
                <a:ea typeface="Algerian"/>
                <a:cs typeface="Algerian"/>
                <a:sym typeface="Algerian"/>
              </a:rPr>
              <a:t>Programa para el Desarrollo Profesional Docente</a:t>
            </a:r>
            <a:endParaRPr/>
          </a:p>
        </p:txBody>
      </p:sp>
      <p:pic>
        <p:nvPicPr>
          <p:cNvPr descr="Logotipo&#10;&#10;Descripción generada automáticamente con confianza baja" id="109" name="Google Shape;109;p2"/>
          <p:cNvPicPr preferRelativeResize="0"/>
          <p:nvPr/>
        </p:nvPicPr>
        <p:blipFill rotWithShape="1">
          <a:blip r:embed="rId6">
            <a:alphaModFix/>
          </a:blip>
          <a:srcRect b="0" l="0" r="0" t="0"/>
          <a:stretch/>
        </p:blipFill>
        <p:spPr>
          <a:xfrm>
            <a:off x="3271706" y="2634143"/>
            <a:ext cx="2399251" cy="1268598"/>
          </a:xfrm>
          <a:prstGeom prst="rect">
            <a:avLst/>
          </a:prstGeom>
          <a:noFill/>
          <a:ln>
            <a:noFill/>
          </a:ln>
        </p:spPr>
      </p:pic>
      <p:sp>
        <p:nvSpPr>
          <p:cNvPr id="110" name="Google Shape;110;p2"/>
          <p:cNvSpPr txBox="1"/>
          <p:nvPr/>
        </p:nvSpPr>
        <p:spPr>
          <a:xfrm>
            <a:off x="3422709" y="6357617"/>
            <a:ext cx="203013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MX" sz="1800">
                <a:solidFill>
                  <a:srgbClr val="691931"/>
                </a:solidFill>
                <a:latin typeface="Calibri"/>
                <a:ea typeface="Calibri"/>
                <a:cs typeface="Calibri"/>
                <a:sym typeface="Calibri"/>
              </a:rPr>
              <a:t>octubre 2023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20"/>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459" name="Google Shape;459;p20"/>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460" name="Google Shape;460;p20"/>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461" name="Google Shape;461;p20"/>
          <p:cNvSpPr/>
          <p:nvPr/>
        </p:nvSpPr>
        <p:spPr>
          <a:xfrm>
            <a:off x="2212962" y="128632"/>
            <a:ext cx="4764946" cy="632488"/>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462" name="Google Shape;462;p20"/>
          <p:cNvSpPr txBox="1"/>
          <p:nvPr/>
        </p:nvSpPr>
        <p:spPr>
          <a:xfrm>
            <a:off x="2662563" y="273868"/>
            <a:ext cx="4060272" cy="3420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400"/>
              <a:buFont typeface="Montserrat"/>
              <a:buNone/>
            </a:pPr>
            <a:r>
              <a:rPr b="1" lang="es-MX" sz="2400">
                <a:solidFill>
                  <a:srgbClr val="FFFFFF"/>
                </a:solidFill>
                <a:latin typeface="Montserrat"/>
                <a:ea typeface="Montserrat"/>
                <a:cs typeface="Montserrat"/>
                <a:sym typeface="Montserrat"/>
              </a:rPr>
              <a:t>Actividades de Difusión</a:t>
            </a:r>
            <a:endParaRPr b="1" sz="2400">
              <a:solidFill>
                <a:schemeClr val="dk1"/>
              </a:solidFill>
              <a:latin typeface="Montserrat"/>
              <a:ea typeface="Montserrat"/>
              <a:cs typeface="Montserrat"/>
              <a:sym typeface="Montserrat"/>
            </a:endParaRPr>
          </a:p>
        </p:txBody>
      </p:sp>
      <p:pic>
        <p:nvPicPr>
          <p:cNvPr descr="Logotipo&#10;&#10;Descripción generada automáticamente con confianza baja" id="463" name="Google Shape;463;p20"/>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464" name="Google Shape;464;p20"/>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pic>
        <p:nvPicPr>
          <p:cNvPr descr="image-0" id="465" name="Google Shape;465;p20"/>
          <p:cNvPicPr preferRelativeResize="0"/>
          <p:nvPr/>
        </p:nvPicPr>
        <p:blipFill rotWithShape="1">
          <a:blip r:embed="rId8">
            <a:alphaModFix/>
          </a:blip>
          <a:srcRect b="0" l="0" r="0" t="0"/>
          <a:stretch/>
        </p:blipFill>
        <p:spPr>
          <a:xfrm>
            <a:off x="410235" y="761120"/>
            <a:ext cx="3196206" cy="3133558"/>
          </a:xfrm>
          <a:prstGeom prst="rect">
            <a:avLst/>
          </a:prstGeom>
          <a:noFill/>
          <a:ln>
            <a:noFill/>
          </a:ln>
        </p:spPr>
      </p:pic>
      <p:sp>
        <p:nvSpPr>
          <p:cNvPr id="466" name="Google Shape;466;p20"/>
          <p:cNvSpPr/>
          <p:nvPr/>
        </p:nvSpPr>
        <p:spPr>
          <a:xfrm>
            <a:off x="3482617" y="1625107"/>
            <a:ext cx="4746983" cy="165397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7000"/>
              </a:lnSpc>
              <a:spcBef>
                <a:spcPts val="0"/>
              </a:spcBef>
              <a:spcAft>
                <a:spcPts val="0"/>
              </a:spcAft>
              <a:buClr>
                <a:srgbClr val="002060"/>
              </a:buClr>
              <a:buSzPts val="1600"/>
              <a:buFont typeface="Noto Sans Symbols"/>
              <a:buChar char="▪"/>
            </a:pPr>
            <a:r>
              <a:rPr b="1" lang="es-MX" sz="1600">
                <a:solidFill>
                  <a:srgbClr val="002060"/>
                </a:solidFill>
                <a:latin typeface="Montserrat"/>
                <a:ea typeface="Montserrat"/>
                <a:cs typeface="Montserrat"/>
                <a:sym typeface="Montserrat"/>
              </a:rPr>
              <a:t>Cada Instancia Ejecutora tendrá su respectiva página WEB: </a:t>
            </a:r>
            <a:endParaRPr/>
          </a:p>
          <a:p>
            <a:pPr indent="0" lvl="0" marL="288000" marR="0" rtl="0" algn="just">
              <a:lnSpc>
                <a:spcPct val="107000"/>
              </a:lnSpc>
              <a:spcBef>
                <a:spcPts val="0"/>
              </a:spcBef>
              <a:spcAft>
                <a:spcPts val="0"/>
              </a:spcAft>
              <a:buNone/>
            </a:pPr>
            <a:r>
              <a:rPr b="1" lang="es-MX" sz="1600">
                <a:solidFill>
                  <a:srgbClr val="002060"/>
                </a:solidFill>
                <a:latin typeface="Montserrat"/>
                <a:ea typeface="Montserrat"/>
                <a:cs typeface="Montserrat"/>
                <a:sym typeface="Montserrat"/>
              </a:rPr>
              <a:t>Contar con una liga de acceso para consultar la información concerniente a la Contraloría Social de los programas  utilizando el logotipo de CS:</a:t>
            </a:r>
            <a:endParaRPr/>
          </a:p>
        </p:txBody>
      </p:sp>
      <p:pic>
        <p:nvPicPr>
          <p:cNvPr descr="Computadora All in One LENOVO IdeaCentre AMD Athlon 3050U 8GB 1TB 21.5 LENOVO IdeaCentre 22ADA05" id="467" name="Google Shape;467;p20"/>
          <p:cNvPicPr preferRelativeResize="0"/>
          <p:nvPr/>
        </p:nvPicPr>
        <p:blipFill rotWithShape="1">
          <a:blip r:embed="rId9">
            <a:alphaModFix/>
          </a:blip>
          <a:srcRect b="0" l="0" r="0" t="0"/>
          <a:stretch/>
        </p:blipFill>
        <p:spPr>
          <a:xfrm>
            <a:off x="4303552" y="3345236"/>
            <a:ext cx="3347208" cy="2735347"/>
          </a:xfrm>
          <a:prstGeom prst="rect">
            <a:avLst/>
          </a:prstGeom>
          <a:noFill/>
          <a:ln>
            <a:noFill/>
          </a:ln>
        </p:spPr>
      </p:pic>
      <p:sp>
        <p:nvSpPr>
          <p:cNvPr id="468" name="Google Shape;468;p20"/>
          <p:cNvSpPr/>
          <p:nvPr/>
        </p:nvSpPr>
        <p:spPr>
          <a:xfrm>
            <a:off x="-12058" y="3423684"/>
            <a:ext cx="4315610" cy="2593915"/>
          </a:xfrm>
          <a:prstGeom prst="rect">
            <a:avLst/>
          </a:prstGeom>
          <a:noFill/>
          <a:ln>
            <a:noFill/>
          </a:ln>
        </p:spPr>
        <p:txBody>
          <a:bodyPr anchorCtr="0" anchor="t" bIns="45700" lIns="91425" spcFirstLastPara="1" rIns="91425" wrap="square" tIns="45700">
            <a:spAutoFit/>
          </a:bodyPr>
          <a:lstStyle/>
          <a:p>
            <a:pPr indent="0" lvl="0" marL="449580" marR="0" rtl="0" algn="just">
              <a:lnSpc>
                <a:spcPct val="115000"/>
              </a:lnSpc>
              <a:spcBef>
                <a:spcPts val="0"/>
              </a:spcBef>
              <a:spcAft>
                <a:spcPts val="0"/>
              </a:spcAft>
              <a:buNone/>
            </a:pPr>
            <a:r>
              <a:rPr b="1" lang="es-MX" sz="1600">
                <a:solidFill>
                  <a:schemeClr val="dk1"/>
                </a:solidFill>
                <a:latin typeface="Montserrat"/>
                <a:ea typeface="Montserrat"/>
                <a:cs typeface="Montserrat"/>
                <a:sym typeface="Montserrat"/>
              </a:rPr>
              <a:t>La información general de la Contraloría Social se encuentra en la sección principal de la página electrónica de la Instancia Normativa en: </a:t>
            </a:r>
            <a:endParaRPr/>
          </a:p>
          <a:p>
            <a:pPr indent="0" lvl="0" marL="449580" marR="0" rtl="0" algn="just">
              <a:lnSpc>
                <a:spcPct val="115000"/>
              </a:lnSpc>
              <a:spcBef>
                <a:spcPts val="1000"/>
              </a:spcBef>
              <a:spcAft>
                <a:spcPts val="0"/>
              </a:spcAft>
              <a:buNone/>
            </a:pPr>
            <a:r>
              <a:rPr lang="es-MX" sz="1600" u="sng">
                <a:solidFill>
                  <a:schemeClr val="dk1"/>
                </a:solidFill>
                <a:latin typeface="Montserrat"/>
                <a:ea typeface="Montserrat"/>
                <a:cs typeface="Montserrat"/>
                <a:sym typeface="Montserrat"/>
                <a:hlinkClick r:id="rId10">
                  <a:extLst>
                    <a:ext uri="{A12FA001-AC4F-418D-AE19-62706E023703}">
                      <ahyp:hlinkClr val="tx"/>
                    </a:ext>
                  </a:extLst>
                </a:hlinkClick>
              </a:rPr>
              <a:t>https://dgutyp.sep.gob.mx/</a:t>
            </a:r>
            <a:endParaRPr sz="1600" u="sng">
              <a:solidFill>
                <a:schemeClr val="dk1"/>
              </a:solidFill>
              <a:latin typeface="Montserrat"/>
              <a:ea typeface="Montserrat"/>
              <a:cs typeface="Montserrat"/>
              <a:sym typeface="Montserrat"/>
            </a:endParaRPr>
          </a:p>
          <a:p>
            <a:pPr indent="0" lvl="0" marL="449580" marR="0" rtl="0" algn="just">
              <a:lnSpc>
                <a:spcPct val="115000"/>
              </a:lnSpc>
              <a:spcBef>
                <a:spcPts val="1000"/>
              </a:spcBef>
              <a:spcAft>
                <a:spcPts val="0"/>
              </a:spcAft>
              <a:buNone/>
            </a:pPr>
            <a:r>
              <a:rPr b="1" lang="es-MX" sz="1600">
                <a:solidFill>
                  <a:schemeClr val="dk1"/>
                </a:solidFill>
                <a:latin typeface="Montserrat"/>
                <a:ea typeface="Montserrat"/>
                <a:cs typeface="Montserrat"/>
                <a:sym typeface="Montserrat"/>
              </a:rPr>
              <a:t>Para que las Instancias Ejecutoras la consulten y la usen.</a:t>
            </a:r>
            <a:endParaRPr/>
          </a:p>
        </p:txBody>
      </p:sp>
      <p:pic>
        <p:nvPicPr>
          <p:cNvPr descr="Logotipo&#10;&#10;Descripción generada automáticamente con confianza baja" id="469" name="Google Shape;469;p20"/>
          <p:cNvPicPr preferRelativeResize="0"/>
          <p:nvPr/>
        </p:nvPicPr>
        <p:blipFill rotWithShape="1">
          <a:blip r:embed="rId6">
            <a:alphaModFix/>
          </a:blip>
          <a:srcRect b="0" l="0" r="0" t="0"/>
          <a:stretch/>
        </p:blipFill>
        <p:spPr>
          <a:xfrm>
            <a:off x="5729681" y="4008137"/>
            <a:ext cx="989901" cy="474850"/>
          </a:xfrm>
          <a:prstGeom prst="rect">
            <a:avLst/>
          </a:prstGeom>
          <a:noFill/>
          <a:ln>
            <a:noFill/>
          </a:ln>
        </p:spPr>
      </p:pic>
      <p:pic>
        <p:nvPicPr>
          <p:cNvPr descr="Logotipo&#10;&#10;Descripción generada automáticamente con confianza baja" id="470" name="Google Shape;470;p20"/>
          <p:cNvPicPr preferRelativeResize="0"/>
          <p:nvPr/>
        </p:nvPicPr>
        <p:blipFill rotWithShape="1">
          <a:blip r:embed="rId6">
            <a:alphaModFix/>
          </a:blip>
          <a:srcRect b="0" l="0" r="0" t="0"/>
          <a:stretch/>
        </p:blipFill>
        <p:spPr>
          <a:xfrm>
            <a:off x="767730" y="1425297"/>
            <a:ext cx="1921079" cy="822121"/>
          </a:xfrm>
          <a:prstGeom prst="rect">
            <a:avLst/>
          </a:prstGeom>
          <a:noFill/>
          <a:ln>
            <a:noFill/>
          </a:ln>
        </p:spPr>
      </p:pic>
      <p:sp>
        <p:nvSpPr>
          <p:cNvPr id="471" name="Google Shape;471;p20"/>
          <p:cNvSpPr txBox="1"/>
          <p:nvPr/>
        </p:nvSpPr>
        <p:spPr>
          <a:xfrm>
            <a:off x="7563791" y="3345236"/>
            <a:ext cx="1331617" cy="2238433"/>
          </a:xfrm>
          <a:prstGeom prst="rect">
            <a:avLst/>
          </a:prstGeom>
          <a:noFill/>
          <a:ln>
            <a:noFill/>
          </a:ln>
        </p:spPr>
        <p:txBody>
          <a:bodyPr anchorCtr="0" anchor="t" bIns="0" lIns="0" spcFirstLastPara="1" rIns="0" wrap="square" tIns="9525">
            <a:spAutoFit/>
          </a:bodyPr>
          <a:lstStyle/>
          <a:p>
            <a:pPr indent="0" lvl="0" marL="9525" marR="0" rtl="0" algn="ctr">
              <a:spcBef>
                <a:spcPts val="0"/>
              </a:spcBef>
              <a:spcAft>
                <a:spcPts val="0"/>
              </a:spcAft>
              <a:buNone/>
            </a:pPr>
            <a:r>
              <a:rPr b="1" lang="es-MX" sz="1600">
                <a:solidFill>
                  <a:srgbClr val="002060"/>
                </a:solidFill>
                <a:latin typeface="Arial"/>
                <a:ea typeface="Arial"/>
                <a:cs typeface="Arial"/>
                <a:sym typeface="Arial"/>
              </a:rPr>
              <a:t>OJO: </a:t>
            </a:r>
            <a:endParaRPr/>
          </a:p>
          <a:p>
            <a:pPr indent="0" lvl="0" marL="9525" marR="0" rtl="0" algn="just">
              <a:spcBef>
                <a:spcPts val="75"/>
              </a:spcBef>
              <a:spcAft>
                <a:spcPts val="0"/>
              </a:spcAft>
              <a:buNone/>
            </a:pPr>
            <a:r>
              <a:rPr b="1" lang="es-MX" sz="1600">
                <a:solidFill>
                  <a:srgbClr val="002060"/>
                </a:solidFill>
                <a:latin typeface="Arial"/>
                <a:ea typeface="Arial"/>
                <a:cs typeface="Arial"/>
                <a:sym typeface="Arial"/>
              </a:rPr>
              <a:t>La sección de  CS deberá estar en la página electrónica principal de Instancia Ejecutora.</a:t>
            </a:r>
            <a:endParaRPr sz="1600">
              <a:solidFill>
                <a:schemeClr val="dk1"/>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21"/>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477" name="Google Shape;477;p21"/>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478" name="Google Shape;478;p21"/>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479" name="Google Shape;479;p21"/>
          <p:cNvSpPr/>
          <p:nvPr/>
        </p:nvSpPr>
        <p:spPr>
          <a:xfrm>
            <a:off x="2563364" y="517491"/>
            <a:ext cx="4051883"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480" name="Google Shape;480;p21"/>
          <p:cNvSpPr txBox="1"/>
          <p:nvPr/>
        </p:nvSpPr>
        <p:spPr>
          <a:xfrm>
            <a:off x="2675561" y="599559"/>
            <a:ext cx="3792878" cy="3420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400"/>
              <a:buFont typeface="Montserrat"/>
              <a:buNone/>
            </a:pPr>
            <a:r>
              <a:rPr b="1" lang="es-MX" sz="2400">
                <a:solidFill>
                  <a:srgbClr val="FFFFFF"/>
                </a:solidFill>
                <a:latin typeface="Montserrat"/>
                <a:ea typeface="Montserrat"/>
                <a:cs typeface="Montserrat"/>
                <a:sym typeface="Montserrat"/>
              </a:rPr>
              <a:t>Actividades de Difusión</a:t>
            </a:r>
            <a:endParaRPr b="1" sz="2400">
              <a:solidFill>
                <a:schemeClr val="dk1"/>
              </a:solidFill>
              <a:latin typeface="Montserrat"/>
              <a:ea typeface="Montserrat"/>
              <a:cs typeface="Montserrat"/>
              <a:sym typeface="Montserrat"/>
            </a:endParaRPr>
          </a:p>
        </p:txBody>
      </p:sp>
      <p:sp>
        <p:nvSpPr>
          <p:cNvPr id="481" name="Google Shape;481;p21"/>
          <p:cNvSpPr/>
          <p:nvPr/>
        </p:nvSpPr>
        <p:spPr>
          <a:xfrm>
            <a:off x="1635853" y="1136118"/>
            <a:ext cx="5762409" cy="1077218"/>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600">
                <a:solidFill>
                  <a:srgbClr val="0000FF"/>
                </a:solidFill>
                <a:latin typeface="Montserrat"/>
                <a:ea typeface="Montserrat"/>
                <a:cs typeface="Montserrat"/>
                <a:sym typeface="Montserrat"/>
              </a:rPr>
              <a:t>La Instancia Normativa (IN)</a:t>
            </a:r>
            <a:endParaRPr/>
          </a:p>
          <a:p>
            <a:pPr indent="0" lvl="0" marL="0" marR="0" rtl="0" algn="just">
              <a:spcBef>
                <a:spcPts val="0"/>
              </a:spcBef>
              <a:spcAft>
                <a:spcPts val="0"/>
              </a:spcAft>
              <a:buNone/>
            </a:pPr>
            <a:r>
              <a:rPr lang="es-MX" sz="1600">
                <a:solidFill>
                  <a:schemeClr val="dk1"/>
                </a:solidFill>
                <a:latin typeface="Montserrat"/>
                <a:ea typeface="Montserrat"/>
                <a:cs typeface="Montserrat"/>
                <a:sym typeface="Montserrat"/>
              </a:rPr>
              <a:t>Podrá realizar trípticos, volantes, folletos, carteles, guías, entre otros, los cuales se entregarán a la Instancia Ejecutora.</a:t>
            </a:r>
            <a:endParaRPr/>
          </a:p>
        </p:txBody>
      </p:sp>
      <p:sp>
        <p:nvSpPr>
          <p:cNvPr id="482" name="Google Shape;482;p21"/>
          <p:cNvSpPr/>
          <p:nvPr/>
        </p:nvSpPr>
        <p:spPr>
          <a:xfrm>
            <a:off x="886731" y="2221859"/>
            <a:ext cx="7012888" cy="1446550"/>
          </a:xfrm>
          <a:prstGeom prst="rect">
            <a:avLst/>
          </a:prstGeom>
          <a:solidFill>
            <a:srgbClr val="E2671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600">
                <a:solidFill>
                  <a:srgbClr val="0000FF"/>
                </a:solidFill>
                <a:latin typeface="Montserrat"/>
                <a:ea typeface="Montserrat"/>
                <a:cs typeface="Montserrat"/>
                <a:sym typeface="Montserrat"/>
              </a:rPr>
              <a:t>Instancia Ejecutora (IE)</a:t>
            </a:r>
            <a:endParaRPr/>
          </a:p>
          <a:p>
            <a:pPr indent="0" lvl="0" marL="0" marR="0" rtl="0" algn="just">
              <a:spcBef>
                <a:spcPts val="0"/>
              </a:spcBef>
              <a:spcAft>
                <a:spcPts val="0"/>
              </a:spcAft>
              <a:buNone/>
            </a:pPr>
            <a:r>
              <a:rPr lang="es-MX" sz="1600">
                <a:solidFill>
                  <a:schemeClr val="dk1"/>
                </a:solidFill>
                <a:latin typeface="Montserrat"/>
                <a:ea typeface="Montserrat"/>
                <a:cs typeface="Montserrat"/>
                <a:sym typeface="Montserrat"/>
              </a:rPr>
              <a:t>La IE generará mecanismos para realizar las actividades de difusión al interior de ésta.</a:t>
            </a:r>
            <a:endParaRPr/>
          </a:p>
          <a:p>
            <a:pPr indent="0" lvl="0" marL="0" marR="0" rtl="0" algn="just">
              <a:spcBef>
                <a:spcPts val="0"/>
              </a:spcBef>
              <a:spcAft>
                <a:spcPts val="0"/>
              </a:spcAft>
              <a:buNone/>
            </a:pPr>
            <a:r>
              <a:t/>
            </a:r>
            <a:endParaRPr sz="8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es-MX" sz="1600">
                <a:solidFill>
                  <a:schemeClr val="dk1"/>
                </a:solidFill>
                <a:latin typeface="Montserrat"/>
                <a:ea typeface="Montserrat"/>
                <a:cs typeface="Montserrat"/>
                <a:sym typeface="Montserrat"/>
              </a:rPr>
              <a:t>Los materiales de difusión los hará el Enlace o Responsable de la Contraloría Social y se levantará una minuta de reunión.</a:t>
            </a:r>
            <a:endParaRPr b="1" sz="1600">
              <a:solidFill>
                <a:schemeClr val="dk1"/>
              </a:solidFill>
              <a:latin typeface="Montserrat"/>
              <a:ea typeface="Montserrat"/>
              <a:cs typeface="Montserrat"/>
              <a:sym typeface="Montserrat"/>
            </a:endParaRPr>
          </a:p>
        </p:txBody>
      </p:sp>
      <p:pic>
        <p:nvPicPr>
          <p:cNvPr id="483" name="Google Shape;483;p21"/>
          <p:cNvPicPr preferRelativeResize="0"/>
          <p:nvPr/>
        </p:nvPicPr>
        <p:blipFill rotWithShape="1">
          <a:blip r:embed="rId6">
            <a:alphaModFix/>
          </a:blip>
          <a:srcRect b="10309" l="34573" r="18392" t="29725"/>
          <a:stretch/>
        </p:blipFill>
        <p:spPr>
          <a:xfrm>
            <a:off x="1560352" y="3833772"/>
            <a:ext cx="3457122" cy="2424669"/>
          </a:xfrm>
          <a:prstGeom prst="rect">
            <a:avLst/>
          </a:prstGeom>
          <a:blipFill rotWithShape="1">
            <a:blip r:embed="rId7">
              <a:alphaModFix/>
            </a:blip>
            <a:tile algn="tl" flip="none" tx="0" sx="100000" ty="0" sy="100000"/>
          </a:blipFill>
          <a:ln>
            <a:noFill/>
          </a:ln>
        </p:spPr>
      </p:pic>
      <p:sp>
        <p:nvSpPr>
          <p:cNvPr id="484" name="Google Shape;484;p21"/>
          <p:cNvSpPr/>
          <p:nvPr/>
        </p:nvSpPr>
        <p:spPr>
          <a:xfrm>
            <a:off x="5612234" y="4040452"/>
            <a:ext cx="2936147" cy="1487971"/>
          </a:xfrm>
          <a:prstGeom prst="rect">
            <a:avLst/>
          </a:prstGeom>
          <a:solidFill>
            <a:srgbClr val="71B149"/>
          </a:solidFill>
          <a:ln>
            <a:noFill/>
          </a:ln>
        </p:spPr>
        <p:txBody>
          <a:bodyPr anchorCtr="0" anchor="t" bIns="45700" lIns="91425" spcFirstLastPara="1" rIns="91425" wrap="square" tIns="45700">
            <a:spAutoFit/>
          </a:bodyPr>
          <a:lstStyle/>
          <a:p>
            <a:pPr indent="0" lvl="0" marL="36000" marR="0" rtl="0" algn="just">
              <a:lnSpc>
                <a:spcPct val="115000"/>
              </a:lnSpc>
              <a:spcBef>
                <a:spcPts val="0"/>
              </a:spcBef>
              <a:spcAft>
                <a:spcPts val="0"/>
              </a:spcAft>
              <a:buNone/>
            </a:pPr>
            <a:r>
              <a:rPr lang="es-MX" sz="1600">
                <a:solidFill>
                  <a:srgbClr val="000000"/>
                </a:solidFill>
                <a:latin typeface="Montserrat"/>
                <a:ea typeface="Montserrat"/>
                <a:cs typeface="Montserrat"/>
                <a:sym typeface="Montserrat"/>
              </a:rPr>
              <a:t>Se reportará a la IN las actividades de difusión para su validación y registro en nuestros controles.</a:t>
            </a:r>
            <a:endParaRPr b="1" sz="1600">
              <a:solidFill>
                <a:schemeClr val="dk1"/>
              </a:solidFill>
              <a:latin typeface="Montserrat"/>
              <a:ea typeface="Montserrat"/>
              <a:cs typeface="Montserrat"/>
              <a:sym typeface="Montserrat"/>
            </a:endParaRPr>
          </a:p>
        </p:txBody>
      </p:sp>
      <p:pic>
        <p:nvPicPr>
          <p:cNvPr descr="Logotipo&#10;&#10;Descripción generada automáticamente con confianza baja" id="485" name="Google Shape;485;p21"/>
          <p:cNvPicPr preferRelativeResize="0"/>
          <p:nvPr/>
        </p:nvPicPr>
        <p:blipFill rotWithShape="1">
          <a:blip r:embed="rId8">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486" name="Google Shape;486;p21"/>
          <p:cNvPicPr preferRelativeResize="0"/>
          <p:nvPr/>
        </p:nvPicPr>
        <p:blipFill rotWithShape="1">
          <a:blip r:embed="rId9">
            <a:alphaModFix/>
          </a:blip>
          <a:srcRect b="0" l="0" r="0" t="0"/>
          <a:stretch/>
        </p:blipFill>
        <p:spPr>
          <a:xfrm>
            <a:off x="7650760" y="6239511"/>
            <a:ext cx="1040235" cy="4874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22"/>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492" name="Google Shape;492;p22"/>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493" name="Google Shape;493;p22"/>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494" name="Google Shape;494;p22"/>
          <p:cNvSpPr/>
          <p:nvPr/>
        </p:nvSpPr>
        <p:spPr>
          <a:xfrm>
            <a:off x="2432806" y="383101"/>
            <a:ext cx="4051883"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495" name="Google Shape;495;p22"/>
          <p:cNvSpPr txBox="1"/>
          <p:nvPr/>
        </p:nvSpPr>
        <p:spPr>
          <a:xfrm>
            <a:off x="2562309" y="504313"/>
            <a:ext cx="3792878" cy="3420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400"/>
              <a:buFont typeface="Montserrat"/>
              <a:buNone/>
            </a:pPr>
            <a:r>
              <a:rPr b="1" lang="es-MX" sz="2400">
                <a:solidFill>
                  <a:srgbClr val="FFFFFF"/>
                </a:solidFill>
                <a:latin typeface="Montserrat"/>
                <a:ea typeface="Montserrat"/>
                <a:cs typeface="Montserrat"/>
                <a:sym typeface="Montserrat"/>
              </a:rPr>
              <a:t>Actividades de Difusión</a:t>
            </a:r>
            <a:endParaRPr b="1" sz="2400">
              <a:solidFill>
                <a:schemeClr val="dk1"/>
              </a:solidFill>
              <a:latin typeface="Montserrat"/>
              <a:ea typeface="Montserrat"/>
              <a:cs typeface="Montserrat"/>
              <a:sym typeface="Montserrat"/>
            </a:endParaRPr>
          </a:p>
        </p:txBody>
      </p:sp>
      <p:pic>
        <p:nvPicPr>
          <p:cNvPr descr="Un dibujo de una persona&#10;&#10;Descripción generada automáticamente con confianza media" id="496" name="Google Shape;496;p22"/>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497" name="Google Shape;497;p22"/>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pic>
        <p:nvPicPr>
          <p:cNvPr id="498" name="Google Shape;498;p22"/>
          <p:cNvPicPr preferRelativeResize="0"/>
          <p:nvPr/>
        </p:nvPicPr>
        <p:blipFill rotWithShape="1">
          <a:blip r:embed="rId8">
            <a:alphaModFix/>
          </a:blip>
          <a:srcRect b="0" l="0" r="0" t="0"/>
          <a:stretch/>
        </p:blipFill>
        <p:spPr>
          <a:xfrm>
            <a:off x="2011162" y="1340712"/>
            <a:ext cx="5121676" cy="529497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23"/>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504" name="Google Shape;504;p23"/>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505" name="Google Shape;505;p23"/>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506" name="Google Shape;506;p23"/>
          <p:cNvSpPr/>
          <p:nvPr/>
        </p:nvSpPr>
        <p:spPr>
          <a:xfrm>
            <a:off x="2432806" y="383101"/>
            <a:ext cx="4051883"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507" name="Google Shape;507;p23"/>
          <p:cNvSpPr txBox="1"/>
          <p:nvPr/>
        </p:nvSpPr>
        <p:spPr>
          <a:xfrm>
            <a:off x="2562309" y="504313"/>
            <a:ext cx="3792878" cy="342017"/>
          </a:xfrm>
          <a:prstGeom prst="rect">
            <a:avLst/>
          </a:prstGeom>
          <a:noFill/>
          <a:ln>
            <a:noFill/>
          </a:ln>
        </p:spPr>
        <p:txBody>
          <a:bodyPr anchorCtr="0" anchor="ctr" bIns="0" lIns="0" spcFirstLastPara="1" rIns="0" wrap="square" tIns="9525">
            <a:spAutoFit/>
          </a:bodyPr>
          <a:lstStyle/>
          <a:p>
            <a:pPr indent="0" lvl="0" marL="9525" marR="0" rtl="0" algn="l">
              <a:lnSpc>
                <a:spcPct val="90000"/>
              </a:lnSpc>
              <a:spcBef>
                <a:spcPts val="0"/>
              </a:spcBef>
              <a:spcAft>
                <a:spcPts val="0"/>
              </a:spcAft>
              <a:buClr>
                <a:srgbClr val="FFFFFF"/>
              </a:buClr>
              <a:buSzPts val="2400"/>
              <a:buFont typeface="Verdana"/>
              <a:buNone/>
            </a:pPr>
            <a:r>
              <a:rPr b="1" lang="es-MX" sz="2400">
                <a:solidFill>
                  <a:srgbClr val="FFFFFF"/>
                </a:solidFill>
                <a:latin typeface="Verdana"/>
                <a:ea typeface="Verdana"/>
                <a:cs typeface="Verdana"/>
                <a:sym typeface="Verdana"/>
              </a:rPr>
              <a:t>Actividades de Difusión</a:t>
            </a:r>
            <a:endParaRPr b="1" sz="2400">
              <a:solidFill>
                <a:schemeClr val="dk1"/>
              </a:solidFill>
              <a:latin typeface="Verdana"/>
              <a:ea typeface="Verdana"/>
              <a:cs typeface="Verdana"/>
              <a:sym typeface="Verdana"/>
            </a:endParaRPr>
          </a:p>
        </p:txBody>
      </p:sp>
      <p:pic>
        <p:nvPicPr>
          <p:cNvPr descr="Un dibujo de una persona&#10;&#10;Descripción generada automáticamente con confianza media" id="508" name="Google Shape;508;p23"/>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509" name="Google Shape;509;p23"/>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pic>
        <p:nvPicPr>
          <p:cNvPr id="510" name="Google Shape;510;p23"/>
          <p:cNvPicPr preferRelativeResize="0"/>
          <p:nvPr/>
        </p:nvPicPr>
        <p:blipFill rotWithShape="1">
          <a:blip r:embed="rId8">
            <a:alphaModFix/>
          </a:blip>
          <a:srcRect b="0" l="0" r="0" t="0"/>
          <a:stretch/>
        </p:blipFill>
        <p:spPr>
          <a:xfrm>
            <a:off x="1967565" y="1240352"/>
            <a:ext cx="5208869" cy="56176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24"/>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516" name="Google Shape;516;p24"/>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517" name="Google Shape;517;p24"/>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518" name="Google Shape;518;p24"/>
          <p:cNvSpPr/>
          <p:nvPr/>
        </p:nvSpPr>
        <p:spPr>
          <a:xfrm>
            <a:off x="2390862" y="660801"/>
            <a:ext cx="4051883"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519" name="Google Shape;519;p24"/>
          <p:cNvSpPr txBox="1"/>
          <p:nvPr/>
        </p:nvSpPr>
        <p:spPr>
          <a:xfrm>
            <a:off x="2562310" y="763399"/>
            <a:ext cx="3792878" cy="3420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400"/>
              <a:buFont typeface="Montserrat"/>
              <a:buNone/>
            </a:pPr>
            <a:r>
              <a:rPr b="1" lang="es-MX" sz="2400">
                <a:solidFill>
                  <a:srgbClr val="FFFFFF"/>
                </a:solidFill>
                <a:latin typeface="Montserrat"/>
                <a:ea typeface="Montserrat"/>
                <a:cs typeface="Montserrat"/>
                <a:sym typeface="Montserrat"/>
              </a:rPr>
              <a:t>Actividades de Difusión</a:t>
            </a:r>
            <a:endParaRPr b="1" sz="2400">
              <a:solidFill>
                <a:schemeClr val="dk1"/>
              </a:solidFill>
              <a:latin typeface="Montserrat"/>
              <a:ea typeface="Montserrat"/>
              <a:cs typeface="Montserrat"/>
              <a:sym typeface="Montserrat"/>
            </a:endParaRPr>
          </a:p>
        </p:txBody>
      </p:sp>
      <p:pic>
        <p:nvPicPr>
          <p:cNvPr descr="Logotipo&#10;&#10;Descripción generada automáticamente con confianza baja" id="520" name="Google Shape;520;p24"/>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521" name="Google Shape;521;p24"/>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pic>
        <p:nvPicPr>
          <p:cNvPr id="522" name="Google Shape;522;p24"/>
          <p:cNvPicPr preferRelativeResize="0"/>
          <p:nvPr/>
        </p:nvPicPr>
        <p:blipFill rotWithShape="1">
          <a:blip r:embed="rId8">
            <a:alphaModFix/>
          </a:blip>
          <a:srcRect b="0" l="0" r="0" t="0"/>
          <a:stretch/>
        </p:blipFill>
        <p:spPr>
          <a:xfrm>
            <a:off x="1763432" y="1432683"/>
            <a:ext cx="5306741" cy="52942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25"/>
          <p:cNvPicPr preferRelativeResize="0"/>
          <p:nvPr/>
        </p:nvPicPr>
        <p:blipFill rotWithShape="1">
          <a:blip r:embed="rId3">
            <a:alphaModFix/>
          </a:blip>
          <a:srcRect b="0" l="0" r="0" t="0"/>
          <a:stretch/>
        </p:blipFill>
        <p:spPr>
          <a:xfrm>
            <a:off x="9120" y="-509"/>
            <a:ext cx="9172630" cy="6885296"/>
          </a:xfrm>
          <a:prstGeom prst="rect">
            <a:avLst/>
          </a:prstGeom>
          <a:noFill/>
          <a:ln>
            <a:noFill/>
          </a:ln>
        </p:spPr>
      </p:pic>
      <p:pic>
        <p:nvPicPr>
          <p:cNvPr id="528" name="Google Shape;528;p25"/>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529" name="Google Shape;529;p25"/>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530" name="Google Shape;530;p25"/>
          <p:cNvSpPr/>
          <p:nvPr/>
        </p:nvSpPr>
        <p:spPr>
          <a:xfrm>
            <a:off x="2055303" y="660801"/>
            <a:ext cx="5305209"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531" name="Google Shape;531;p25"/>
          <p:cNvSpPr txBox="1"/>
          <p:nvPr/>
        </p:nvSpPr>
        <p:spPr>
          <a:xfrm>
            <a:off x="2293598" y="773945"/>
            <a:ext cx="4798202" cy="3420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400"/>
              <a:buFont typeface="Montserrat"/>
              <a:buNone/>
            </a:pPr>
            <a:r>
              <a:rPr b="1" lang="es-MX" sz="2400">
                <a:solidFill>
                  <a:srgbClr val="FFFFFF"/>
                </a:solidFill>
                <a:latin typeface="Montserrat"/>
                <a:ea typeface="Montserrat"/>
                <a:cs typeface="Montserrat"/>
                <a:sym typeface="Montserrat"/>
              </a:rPr>
              <a:t>Comités de Contraloría  Social</a:t>
            </a:r>
            <a:endParaRPr b="1" sz="2400">
              <a:solidFill>
                <a:schemeClr val="dk1"/>
              </a:solidFill>
              <a:latin typeface="Montserrat"/>
              <a:ea typeface="Montserrat"/>
              <a:cs typeface="Montserrat"/>
              <a:sym typeface="Montserrat"/>
            </a:endParaRPr>
          </a:p>
        </p:txBody>
      </p:sp>
      <p:pic>
        <p:nvPicPr>
          <p:cNvPr descr="Instala la SEDESO Comité de Contraloría Social en Punta Allen para obras de  electrificación - Secretaría de Desarrollo Social" id="532" name="Google Shape;532;p25"/>
          <p:cNvPicPr preferRelativeResize="0"/>
          <p:nvPr/>
        </p:nvPicPr>
        <p:blipFill rotWithShape="1">
          <a:blip r:embed="rId6">
            <a:alphaModFix/>
          </a:blip>
          <a:srcRect b="0" l="0" r="0" t="0"/>
          <a:stretch/>
        </p:blipFill>
        <p:spPr>
          <a:xfrm>
            <a:off x="4569157" y="2628774"/>
            <a:ext cx="3909270" cy="2617366"/>
          </a:xfrm>
          <a:prstGeom prst="rect">
            <a:avLst/>
          </a:prstGeom>
          <a:noFill/>
          <a:ln>
            <a:noFill/>
          </a:ln>
        </p:spPr>
      </p:pic>
      <p:sp>
        <p:nvSpPr>
          <p:cNvPr id="533" name="Google Shape;533;p25"/>
          <p:cNvSpPr txBox="1"/>
          <p:nvPr/>
        </p:nvSpPr>
        <p:spPr>
          <a:xfrm>
            <a:off x="524003" y="1375074"/>
            <a:ext cx="3829883" cy="4708981"/>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MX" sz="2000">
                <a:solidFill>
                  <a:schemeClr val="dk1"/>
                </a:solidFill>
                <a:latin typeface="Montserrat"/>
                <a:ea typeface="Montserrat"/>
                <a:cs typeface="Montserrat"/>
                <a:sym typeface="Montserrat"/>
              </a:rPr>
              <a:t>Comités de Contraloría Social:</a:t>
            </a:r>
            <a:r>
              <a:rPr lang="es-MX" sz="2000">
                <a:solidFill>
                  <a:schemeClr val="dk1"/>
                </a:solidFill>
                <a:latin typeface="Montserrat"/>
                <a:ea typeface="Montserrat"/>
                <a:cs typeface="Montserrat"/>
                <a:sym typeface="Montserrat"/>
              </a:rPr>
              <a:t> </a:t>
            </a:r>
            <a:endParaRPr/>
          </a:p>
          <a:p>
            <a:pPr indent="0" lvl="0" marL="0" marR="0" rtl="0" algn="just">
              <a:spcBef>
                <a:spcPts val="0"/>
              </a:spcBef>
              <a:spcAft>
                <a:spcPts val="0"/>
              </a:spcAft>
              <a:buNone/>
            </a:pPr>
            <a:r>
              <a:t/>
            </a:r>
            <a:endParaRPr sz="20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es-MX" sz="2000">
                <a:solidFill>
                  <a:schemeClr val="dk1"/>
                </a:solidFill>
                <a:latin typeface="Montserrat"/>
                <a:ea typeface="Montserrat"/>
                <a:cs typeface="Montserrat"/>
                <a:sym typeface="Montserrat"/>
              </a:rPr>
              <a:t>Son las formas de organización social constituidas por los beneficiarios de los programas de desarrollo social a cargo de las dependencias y entidades de la Administración Pública Federal, para el seguimiento, supervisión y vigilancia de la ejecución de dichos programas.</a:t>
            </a:r>
            <a:endParaRPr/>
          </a:p>
        </p:txBody>
      </p:sp>
      <p:pic>
        <p:nvPicPr>
          <p:cNvPr descr="Logotipo&#10;&#10;Descripción generada automáticamente con confianza baja" id="534" name="Google Shape;534;p25"/>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535" name="Google Shape;535;p25"/>
          <p:cNvPicPr preferRelativeResize="0"/>
          <p:nvPr/>
        </p:nvPicPr>
        <p:blipFill rotWithShape="1">
          <a:blip r:embed="rId8">
            <a:alphaModFix/>
          </a:blip>
          <a:srcRect b="0" l="0" r="0" t="0"/>
          <a:stretch/>
        </p:blipFill>
        <p:spPr>
          <a:xfrm>
            <a:off x="7650760" y="6239511"/>
            <a:ext cx="1040235" cy="4874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26"/>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541" name="Google Shape;541;p26"/>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542" name="Google Shape;542;p26"/>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543" name="Google Shape;543;p26"/>
          <p:cNvSpPr/>
          <p:nvPr/>
        </p:nvSpPr>
        <p:spPr>
          <a:xfrm>
            <a:off x="2070613" y="728407"/>
            <a:ext cx="5150840"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544" name="Google Shape;544;p26"/>
          <p:cNvSpPr txBox="1"/>
          <p:nvPr/>
        </p:nvSpPr>
        <p:spPr>
          <a:xfrm>
            <a:off x="2239862" y="831005"/>
            <a:ext cx="4833525" cy="3420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400"/>
              <a:buFont typeface="Montserrat"/>
              <a:buNone/>
            </a:pPr>
            <a:r>
              <a:rPr b="1" lang="es-MX" sz="2400">
                <a:solidFill>
                  <a:srgbClr val="FFFFFF"/>
                </a:solidFill>
                <a:latin typeface="Montserrat"/>
                <a:ea typeface="Montserrat"/>
                <a:cs typeface="Montserrat"/>
                <a:sym typeface="Montserrat"/>
              </a:rPr>
              <a:t>Comités de Contraloría  Social</a:t>
            </a:r>
            <a:endParaRPr b="1" sz="2400">
              <a:solidFill>
                <a:schemeClr val="dk1"/>
              </a:solidFill>
              <a:latin typeface="Montserrat"/>
              <a:ea typeface="Montserrat"/>
              <a:cs typeface="Montserrat"/>
              <a:sym typeface="Montserrat"/>
            </a:endParaRPr>
          </a:p>
        </p:txBody>
      </p:sp>
      <p:sp>
        <p:nvSpPr>
          <p:cNvPr id="545" name="Google Shape;545;p26"/>
          <p:cNvSpPr txBox="1"/>
          <p:nvPr/>
        </p:nvSpPr>
        <p:spPr>
          <a:xfrm>
            <a:off x="754595" y="1630707"/>
            <a:ext cx="7516536" cy="4324261"/>
          </a:xfrm>
          <a:prstGeom prst="rect">
            <a:avLst/>
          </a:prstGeom>
          <a:solidFill>
            <a:srgbClr val="F4B08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800">
                <a:solidFill>
                  <a:schemeClr val="dk1"/>
                </a:solidFill>
                <a:latin typeface="Montserrat"/>
                <a:ea typeface="Montserrat"/>
                <a:cs typeface="Montserrat"/>
                <a:sym typeface="Montserrat"/>
              </a:rPr>
              <a:t>Para llevar a cabo la integración del Comité de Contraloría Social se deberá de considerar los siguiente: </a:t>
            </a:r>
            <a:endParaRPr/>
          </a:p>
          <a:p>
            <a:pPr indent="0" lvl="0" marL="0" marR="0" rtl="0" algn="l">
              <a:spcBef>
                <a:spcPts val="0"/>
              </a:spcBef>
              <a:spcAft>
                <a:spcPts val="0"/>
              </a:spcAft>
              <a:buNone/>
            </a:pPr>
            <a:r>
              <a:t/>
            </a:r>
            <a:endParaRPr sz="1700">
              <a:solidFill>
                <a:schemeClr val="dk1"/>
              </a:solidFill>
              <a:latin typeface="Montserrat"/>
              <a:ea typeface="Montserrat"/>
              <a:cs typeface="Montserrat"/>
              <a:sym typeface="Montserrat"/>
            </a:endParaRPr>
          </a:p>
          <a:p>
            <a:pPr indent="-285750" lvl="0" marL="285750" marR="0" rtl="0" algn="just">
              <a:spcBef>
                <a:spcPts val="0"/>
              </a:spcBef>
              <a:spcAft>
                <a:spcPts val="0"/>
              </a:spcAft>
              <a:buClr>
                <a:schemeClr val="dk1"/>
              </a:buClr>
              <a:buSzPts val="1700"/>
              <a:buFont typeface="Noto Sans Symbols"/>
              <a:buChar char="❖"/>
            </a:pPr>
            <a:r>
              <a:rPr lang="es-MX" sz="1700">
                <a:solidFill>
                  <a:schemeClr val="dk1"/>
                </a:solidFill>
                <a:latin typeface="Montserrat"/>
                <a:ea typeface="Montserrat"/>
                <a:cs typeface="Montserrat"/>
                <a:sym typeface="Montserrat"/>
              </a:rPr>
              <a:t>El responsable organizará una reunión con los beneficiarios para determinar a los integrantes del Comité de Contraloría Social, </a:t>
            </a:r>
            <a:endParaRPr/>
          </a:p>
          <a:p>
            <a:pPr indent="-285750" lvl="0" marL="285750" marR="0" rtl="0" algn="just">
              <a:spcBef>
                <a:spcPts val="0"/>
              </a:spcBef>
              <a:spcAft>
                <a:spcPts val="0"/>
              </a:spcAft>
              <a:buClr>
                <a:schemeClr val="dk1"/>
              </a:buClr>
              <a:buSzPts val="1700"/>
              <a:buFont typeface="Noto Sans Symbols"/>
              <a:buChar char="❖"/>
            </a:pPr>
            <a:r>
              <a:rPr lang="es-MX" sz="1700">
                <a:solidFill>
                  <a:schemeClr val="dk1"/>
                </a:solidFill>
                <a:latin typeface="Montserrat"/>
                <a:ea typeface="Montserrat"/>
                <a:cs typeface="Montserrat"/>
                <a:sym typeface="Montserrat"/>
              </a:rPr>
              <a:t>Enviar convocatoria a los beneficiarios, </a:t>
            </a:r>
            <a:endParaRPr/>
          </a:p>
          <a:p>
            <a:pPr indent="-285750" lvl="0" marL="285750" marR="0" rtl="0" algn="just">
              <a:spcBef>
                <a:spcPts val="0"/>
              </a:spcBef>
              <a:spcAft>
                <a:spcPts val="0"/>
              </a:spcAft>
              <a:buClr>
                <a:schemeClr val="dk1"/>
              </a:buClr>
              <a:buSzPts val="1700"/>
              <a:buFont typeface="Noto Sans Symbols"/>
              <a:buChar char="❖"/>
            </a:pPr>
            <a:r>
              <a:rPr lang="es-MX" sz="1700">
                <a:solidFill>
                  <a:schemeClr val="dk1"/>
                </a:solidFill>
                <a:latin typeface="Montserrat"/>
                <a:ea typeface="Montserrat"/>
                <a:cs typeface="Montserrat"/>
                <a:sym typeface="Montserrat"/>
              </a:rPr>
              <a:t>Reunión los beneficiarios convocados, </a:t>
            </a:r>
            <a:endParaRPr/>
          </a:p>
          <a:p>
            <a:pPr indent="-285750" lvl="0" marL="285750" marR="0" rtl="0" algn="just">
              <a:spcBef>
                <a:spcPts val="0"/>
              </a:spcBef>
              <a:spcAft>
                <a:spcPts val="0"/>
              </a:spcAft>
              <a:buClr>
                <a:schemeClr val="dk1"/>
              </a:buClr>
              <a:buSzPts val="1700"/>
              <a:buFont typeface="Noto Sans Symbols"/>
              <a:buChar char="❖"/>
            </a:pPr>
            <a:r>
              <a:rPr lang="es-MX" sz="1700">
                <a:solidFill>
                  <a:schemeClr val="dk1"/>
                </a:solidFill>
                <a:latin typeface="Montserrat"/>
                <a:ea typeface="Montserrat"/>
                <a:cs typeface="Montserrat"/>
                <a:sym typeface="Montserrat"/>
              </a:rPr>
              <a:t>Invitar a personal del Órgano de Control Estatal (no es obligatoria su asistencia) u otro tipo de asistentes si así lo disponen,</a:t>
            </a:r>
            <a:endParaRPr/>
          </a:p>
          <a:p>
            <a:pPr indent="-285750" lvl="0" marL="285750" marR="0" rtl="0" algn="just">
              <a:spcBef>
                <a:spcPts val="0"/>
              </a:spcBef>
              <a:spcAft>
                <a:spcPts val="0"/>
              </a:spcAft>
              <a:buClr>
                <a:schemeClr val="dk1"/>
              </a:buClr>
              <a:buSzPts val="1700"/>
              <a:buFont typeface="Noto Sans Symbols"/>
              <a:buChar char="❖"/>
            </a:pPr>
            <a:r>
              <a:rPr lang="es-MX" sz="1700">
                <a:solidFill>
                  <a:schemeClr val="dk1"/>
                </a:solidFill>
                <a:latin typeface="Montserrat"/>
                <a:ea typeface="Montserrat"/>
                <a:cs typeface="Montserrat"/>
                <a:sym typeface="Montserrat"/>
              </a:rPr>
              <a:t>Realizar una lista de asistencia y acta constitutiva, en donde quedará consignado el nombre, firma y cargo de los asistentes y de los miembros electos del Comité de Contraloría Social. </a:t>
            </a:r>
            <a:endParaRPr/>
          </a:p>
          <a:p>
            <a:pPr indent="-285750" lvl="0" marL="285750" marR="0" rtl="0" algn="just">
              <a:spcBef>
                <a:spcPts val="0"/>
              </a:spcBef>
              <a:spcAft>
                <a:spcPts val="0"/>
              </a:spcAft>
              <a:buClr>
                <a:schemeClr val="dk1"/>
              </a:buClr>
              <a:buSzPts val="1700"/>
              <a:buFont typeface="Noto Sans Symbols"/>
              <a:buChar char="❖"/>
            </a:pPr>
            <a:r>
              <a:rPr lang="es-MX" sz="1700">
                <a:solidFill>
                  <a:schemeClr val="dk1"/>
                </a:solidFill>
                <a:latin typeface="Montserrat"/>
                <a:ea typeface="Montserrat"/>
                <a:cs typeface="Montserrat"/>
                <a:sym typeface="Montserrat"/>
              </a:rPr>
              <a:t>Los integrantes del comité deben ser elegidos por mayoría de votos, entre los mismos beneficiarios del Programa.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Logotipo&#10;&#10;Descripción generada automáticamente con confianza baja" id="546" name="Google Shape;546;p26"/>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pic>
        <p:nvPicPr>
          <p:cNvPr id="551" name="Google Shape;551;p27"/>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552" name="Google Shape;552;p27"/>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553" name="Google Shape;553;p27"/>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554" name="Google Shape;554;p27"/>
          <p:cNvSpPr/>
          <p:nvPr/>
        </p:nvSpPr>
        <p:spPr>
          <a:xfrm>
            <a:off x="2070613" y="728407"/>
            <a:ext cx="5150840"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555" name="Google Shape;555;p27"/>
          <p:cNvSpPr txBox="1"/>
          <p:nvPr/>
        </p:nvSpPr>
        <p:spPr>
          <a:xfrm>
            <a:off x="2239862" y="831005"/>
            <a:ext cx="4833525" cy="3420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400"/>
              <a:buFont typeface="Montserrat"/>
              <a:buNone/>
            </a:pPr>
            <a:r>
              <a:rPr b="1" lang="es-MX" sz="2400">
                <a:solidFill>
                  <a:srgbClr val="FFFFFF"/>
                </a:solidFill>
                <a:latin typeface="Montserrat"/>
                <a:ea typeface="Montserrat"/>
                <a:cs typeface="Montserrat"/>
                <a:sym typeface="Montserrat"/>
              </a:rPr>
              <a:t>Comités De Contraloría  Social</a:t>
            </a:r>
            <a:endParaRPr b="1" sz="2400">
              <a:solidFill>
                <a:schemeClr val="dk1"/>
              </a:solidFill>
              <a:latin typeface="Montserrat"/>
              <a:ea typeface="Montserrat"/>
              <a:cs typeface="Montserrat"/>
              <a:sym typeface="Montserrat"/>
            </a:endParaRPr>
          </a:p>
        </p:txBody>
      </p:sp>
      <p:pic>
        <p:nvPicPr>
          <p:cNvPr descr="Logotipo&#10;&#10;Descripción generada automáticamente con confianza baja" id="556" name="Google Shape;556;p27"/>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557" name="Google Shape;557;p27"/>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pic>
        <p:nvPicPr>
          <p:cNvPr id="558" name="Google Shape;558;p27"/>
          <p:cNvPicPr preferRelativeResize="0"/>
          <p:nvPr/>
        </p:nvPicPr>
        <p:blipFill rotWithShape="1">
          <a:blip r:embed="rId8">
            <a:alphaModFix/>
          </a:blip>
          <a:srcRect b="0" l="0" r="0" t="0"/>
          <a:stretch/>
        </p:blipFill>
        <p:spPr>
          <a:xfrm>
            <a:off x="1737760" y="1378219"/>
            <a:ext cx="5837728" cy="526586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pic>
        <p:nvPicPr>
          <p:cNvPr id="563" name="Google Shape;563;p28"/>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564" name="Google Shape;564;p28"/>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565" name="Google Shape;565;p28"/>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566" name="Google Shape;566;p28"/>
          <p:cNvSpPr/>
          <p:nvPr/>
        </p:nvSpPr>
        <p:spPr>
          <a:xfrm>
            <a:off x="2070613" y="728407"/>
            <a:ext cx="5150840"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567" name="Google Shape;567;p28"/>
          <p:cNvSpPr txBox="1"/>
          <p:nvPr/>
        </p:nvSpPr>
        <p:spPr>
          <a:xfrm>
            <a:off x="2239862" y="831005"/>
            <a:ext cx="4833525" cy="3420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400"/>
              <a:buFont typeface="Montserrat"/>
              <a:buNone/>
            </a:pPr>
            <a:r>
              <a:rPr b="1" lang="es-MX" sz="2400">
                <a:solidFill>
                  <a:srgbClr val="FFFFFF"/>
                </a:solidFill>
                <a:latin typeface="Montserrat"/>
                <a:ea typeface="Montserrat"/>
                <a:cs typeface="Montserrat"/>
                <a:sym typeface="Montserrat"/>
              </a:rPr>
              <a:t>Comités De Contraloría  Social</a:t>
            </a:r>
            <a:endParaRPr b="1" sz="2400">
              <a:solidFill>
                <a:schemeClr val="dk1"/>
              </a:solidFill>
              <a:latin typeface="Montserrat"/>
              <a:ea typeface="Montserrat"/>
              <a:cs typeface="Montserrat"/>
              <a:sym typeface="Montserrat"/>
            </a:endParaRPr>
          </a:p>
        </p:txBody>
      </p:sp>
      <p:pic>
        <p:nvPicPr>
          <p:cNvPr descr="Logotipo&#10;&#10;Descripción generada automáticamente con confianza baja" id="568" name="Google Shape;568;p28"/>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569" name="Google Shape;569;p28"/>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pic>
        <p:nvPicPr>
          <p:cNvPr id="570" name="Google Shape;570;p28"/>
          <p:cNvPicPr preferRelativeResize="0"/>
          <p:nvPr/>
        </p:nvPicPr>
        <p:blipFill rotWithShape="1">
          <a:blip r:embed="rId8">
            <a:alphaModFix/>
          </a:blip>
          <a:srcRect b="0" l="0" r="0" t="0"/>
          <a:stretch/>
        </p:blipFill>
        <p:spPr>
          <a:xfrm>
            <a:off x="1881187" y="1468072"/>
            <a:ext cx="5381625" cy="51613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id="575" name="Google Shape;575;p29"/>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576" name="Google Shape;576;p29"/>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577" name="Google Shape;577;p29"/>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578" name="Google Shape;578;p29"/>
          <p:cNvSpPr/>
          <p:nvPr/>
        </p:nvSpPr>
        <p:spPr>
          <a:xfrm>
            <a:off x="1048624" y="792701"/>
            <a:ext cx="6753137"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579" name="Google Shape;579;p29"/>
          <p:cNvSpPr txBox="1"/>
          <p:nvPr/>
        </p:nvSpPr>
        <p:spPr>
          <a:xfrm>
            <a:off x="1182847" y="929054"/>
            <a:ext cx="6778305" cy="342017"/>
          </a:xfrm>
          <a:prstGeom prst="rect">
            <a:avLst/>
          </a:prstGeom>
          <a:noFill/>
          <a:ln>
            <a:noFill/>
          </a:ln>
        </p:spPr>
        <p:txBody>
          <a:bodyPr anchorCtr="0" anchor="ctr" bIns="0" lIns="0" spcFirstLastPara="1" rIns="0" wrap="square" tIns="9525">
            <a:spAutoFit/>
          </a:bodyPr>
          <a:lstStyle/>
          <a:p>
            <a:pPr indent="0" lvl="0" marL="9525" marR="0" rtl="0" algn="l">
              <a:lnSpc>
                <a:spcPct val="90000"/>
              </a:lnSpc>
              <a:spcBef>
                <a:spcPts val="0"/>
              </a:spcBef>
              <a:spcAft>
                <a:spcPts val="0"/>
              </a:spcAft>
              <a:buClr>
                <a:srgbClr val="FFFFFF"/>
              </a:buClr>
              <a:buSzPts val="2400"/>
              <a:buFont typeface="Montserrat"/>
              <a:buNone/>
            </a:pPr>
            <a:r>
              <a:rPr b="1" lang="es-MX" sz="2400">
                <a:solidFill>
                  <a:srgbClr val="FFFFFF"/>
                </a:solidFill>
                <a:latin typeface="Montserrat"/>
                <a:ea typeface="Montserrat"/>
                <a:cs typeface="Montserrat"/>
                <a:sym typeface="Montserrat"/>
              </a:rPr>
              <a:t>Actividades del Comité de Contraloría  Social</a:t>
            </a:r>
            <a:endParaRPr b="1" sz="2400">
              <a:solidFill>
                <a:schemeClr val="dk1"/>
              </a:solidFill>
              <a:latin typeface="Montserrat"/>
              <a:ea typeface="Montserrat"/>
              <a:cs typeface="Montserrat"/>
              <a:sym typeface="Montserrat"/>
            </a:endParaRPr>
          </a:p>
        </p:txBody>
      </p:sp>
      <p:sp>
        <p:nvSpPr>
          <p:cNvPr id="580" name="Google Shape;580;p29"/>
          <p:cNvSpPr txBox="1"/>
          <p:nvPr/>
        </p:nvSpPr>
        <p:spPr>
          <a:xfrm>
            <a:off x="485253" y="1502969"/>
            <a:ext cx="8173491" cy="4693593"/>
          </a:xfrm>
          <a:prstGeom prst="rect">
            <a:avLst/>
          </a:prstGeom>
          <a:solidFill>
            <a:srgbClr val="FBE4D4"/>
          </a:solidFill>
          <a:ln>
            <a:noFill/>
          </a:ln>
        </p:spPr>
        <p:txBody>
          <a:bodyPr anchorCtr="0" anchor="t" bIns="45700" lIns="91425" spcFirstLastPara="1" rIns="91425" wrap="square" tIns="45700">
            <a:spAutoFit/>
          </a:bodyPr>
          <a:lstStyle/>
          <a:p>
            <a:pPr indent="-360000" lvl="0" marL="360000" marR="0" rtl="0" algn="l">
              <a:spcBef>
                <a:spcPts val="0"/>
              </a:spcBef>
              <a:spcAft>
                <a:spcPts val="0"/>
              </a:spcAft>
              <a:buClr>
                <a:schemeClr val="dk1"/>
              </a:buClr>
              <a:buSzPts val="1300"/>
              <a:buFont typeface="Montserrat"/>
              <a:buAutoNum type="romanUcPeriod"/>
            </a:pPr>
            <a:r>
              <a:rPr b="1" lang="es-MX" sz="1300">
                <a:solidFill>
                  <a:schemeClr val="dk1"/>
                </a:solidFill>
                <a:latin typeface="Montserrat"/>
                <a:ea typeface="Montserrat"/>
                <a:cs typeface="Montserrat"/>
                <a:sym typeface="Montserrat"/>
              </a:rPr>
              <a:t>Solicitar información pública,</a:t>
            </a:r>
            <a:endParaRPr/>
          </a:p>
          <a:p>
            <a:pPr indent="0" lvl="0" marL="360000" marR="0" rtl="0" algn="l">
              <a:spcBef>
                <a:spcPts val="0"/>
              </a:spcBef>
              <a:spcAft>
                <a:spcPts val="0"/>
              </a:spcAft>
              <a:buNone/>
            </a:pPr>
            <a:r>
              <a:t/>
            </a:r>
            <a:endParaRPr b="1" sz="1300">
              <a:solidFill>
                <a:schemeClr val="dk1"/>
              </a:solidFill>
              <a:latin typeface="Montserrat"/>
              <a:ea typeface="Montserrat"/>
              <a:cs typeface="Montserrat"/>
              <a:sym typeface="Montserrat"/>
            </a:endParaRPr>
          </a:p>
          <a:p>
            <a:pPr indent="-360000" lvl="0" marL="360000" marR="0" rtl="0" algn="l">
              <a:spcBef>
                <a:spcPts val="0"/>
              </a:spcBef>
              <a:spcAft>
                <a:spcPts val="0"/>
              </a:spcAft>
              <a:buClr>
                <a:schemeClr val="dk1"/>
              </a:buClr>
              <a:buSzPts val="1300"/>
              <a:buFont typeface="Montserrat"/>
              <a:buAutoNum type="romanUcPeriod"/>
            </a:pPr>
            <a:r>
              <a:rPr b="1" lang="es-MX" sz="1300">
                <a:solidFill>
                  <a:schemeClr val="dk1"/>
                </a:solidFill>
                <a:latin typeface="Montserrat"/>
                <a:ea typeface="Montserrat"/>
                <a:cs typeface="Montserrat"/>
                <a:sym typeface="Montserrat"/>
              </a:rPr>
              <a:t>Vigilar que:</a:t>
            </a:r>
            <a:endParaRPr/>
          </a:p>
          <a:p>
            <a:pPr indent="-317500" lvl="0" marL="400050" marR="0" rtl="0" algn="l">
              <a:spcBef>
                <a:spcPts val="0"/>
              </a:spcBef>
              <a:spcAft>
                <a:spcPts val="0"/>
              </a:spcAft>
              <a:buClr>
                <a:schemeClr val="dk1"/>
              </a:buClr>
              <a:buSzPts val="1300"/>
              <a:buFont typeface="Calibri"/>
              <a:buNone/>
            </a:pPr>
            <a:r>
              <a:t/>
            </a:r>
            <a:endParaRPr b="1" sz="1300">
              <a:solidFill>
                <a:schemeClr val="dk1"/>
              </a:solidFill>
              <a:latin typeface="Montserrat"/>
              <a:ea typeface="Montserrat"/>
              <a:cs typeface="Montserrat"/>
              <a:sym typeface="Montserrat"/>
            </a:endParaRPr>
          </a:p>
          <a:p>
            <a:pPr indent="-342900" lvl="0" marL="468000" marR="0" rtl="0" algn="just">
              <a:spcBef>
                <a:spcPts val="0"/>
              </a:spcBef>
              <a:spcAft>
                <a:spcPts val="0"/>
              </a:spcAft>
              <a:buClr>
                <a:schemeClr val="dk1"/>
              </a:buClr>
              <a:buSzPts val="1300"/>
              <a:buFont typeface="Noto Sans Symbols"/>
              <a:buChar char="▪"/>
            </a:pPr>
            <a:r>
              <a:rPr b="1" lang="es-MX" sz="1300">
                <a:solidFill>
                  <a:schemeClr val="dk1"/>
                </a:solidFill>
                <a:latin typeface="Montserrat"/>
                <a:ea typeface="Montserrat"/>
                <a:cs typeface="Montserrat"/>
                <a:sym typeface="Montserrat"/>
              </a:rPr>
              <a:t>Se difunda información suficiente, veraz y oportuna sobre la operación del programa.</a:t>
            </a:r>
            <a:endParaRPr/>
          </a:p>
          <a:p>
            <a:pPr indent="-342900" lvl="0" marL="468000" marR="0" rtl="0" algn="just">
              <a:spcBef>
                <a:spcPts val="0"/>
              </a:spcBef>
              <a:spcAft>
                <a:spcPts val="0"/>
              </a:spcAft>
              <a:buClr>
                <a:schemeClr val="dk1"/>
              </a:buClr>
              <a:buSzPts val="1300"/>
              <a:buFont typeface="Noto Sans Symbols"/>
              <a:buChar char="▪"/>
            </a:pPr>
            <a:r>
              <a:rPr b="1" lang="es-MX" sz="1300">
                <a:solidFill>
                  <a:schemeClr val="dk1"/>
                </a:solidFill>
                <a:latin typeface="Montserrat"/>
                <a:ea typeface="Montserrat"/>
                <a:cs typeface="Montserrat"/>
                <a:sym typeface="Montserrat"/>
              </a:rPr>
              <a:t>El ejercicio de los recursos públicos para las obras, apoyos o servicios sea oportuno, transparente y con apego a lo establecido en las reglas de operación y, en su caso, en la normatividad aplicable.</a:t>
            </a:r>
            <a:endParaRPr/>
          </a:p>
          <a:p>
            <a:pPr indent="-342900" lvl="0" marL="468000" marR="0" rtl="0" algn="just">
              <a:spcBef>
                <a:spcPts val="0"/>
              </a:spcBef>
              <a:spcAft>
                <a:spcPts val="0"/>
              </a:spcAft>
              <a:buClr>
                <a:schemeClr val="dk1"/>
              </a:buClr>
              <a:buSzPts val="1300"/>
              <a:buFont typeface="Noto Sans Symbols"/>
              <a:buChar char="▪"/>
            </a:pPr>
            <a:r>
              <a:rPr b="1" lang="es-MX" sz="1300">
                <a:solidFill>
                  <a:schemeClr val="dk1"/>
                </a:solidFill>
                <a:latin typeface="Montserrat"/>
                <a:ea typeface="Montserrat"/>
                <a:cs typeface="Montserrat"/>
                <a:sym typeface="Montserrat"/>
              </a:rPr>
              <a:t>Las personas beneficiarias o instituciones beneficiarias del programa cumplan con los requisitos de acuerdo a la normatividad aplicable. </a:t>
            </a:r>
            <a:endParaRPr/>
          </a:p>
          <a:p>
            <a:pPr indent="-342900" lvl="0" marL="468000" marR="0" rtl="0" algn="just">
              <a:spcBef>
                <a:spcPts val="0"/>
              </a:spcBef>
              <a:spcAft>
                <a:spcPts val="0"/>
              </a:spcAft>
              <a:buClr>
                <a:schemeClr val="dk1"/>
              </a:buClr>
              <a:buSzPts val="1300"/>
              <a:buFont typeface="Noto Sans Symbols"/>
              <a:buChar char="▪"/>
            </a:pPr>
            <a:r>
              <a:rPr b="1" lang="es-MX" sz="1300">
                <a:solidFill>
                  <a:schemeClr val="dk1"/>
                </a:solidFill>
                <a:latin typeface="Montserrat"/>
                <a:ea typeface="Montserrat"/>
                <a:cs typeface="Montserrat"/>
                <a:sym typeface="Montserrat"/>
              </a:rPr>
              <a:t>Se cumpla con los períodos de ejecución de las obras o de la entrega de los apoyos o servicios.</a:t>
            </a:r>
            <a:endParaRPr/>
          </a:p>
          <a:p>
            <a:pPr indent="-342900" lvl="0" marL="468000" marR="0" rtl="0" algn="just">
              <a:spcBef>
                <a:spcPts val="0"/>
              </a:spcBef>
              <a:spcAft>
                <a:spcPts val="0"/>
              </a:spcAft>
              <a:buClr>
                <a:schemeClr val="dk1"/>
              </a:buClr>
              <a:buSzPts val="1300"/>
              <a:buFont typeface="Noto Sans Symbols"/>
              <a:buChar char="▪"/>
            </a:pPr>
            <a:r>
              <a:rPr b="1" lang="es-MX" sz="1300">
                <a:solidFill>
                  <a:schemeClr val="dk1"/>
                </a:solidFill>
                <a:latin typeface="Montserrat"/>
                <a:ea typeface="Montserrat"/>
                <a:cs typeface="Montserrat"/>
                <a:sym typeface="Montserrat"/>
              </a:rPr>
              <a:t>Exista documentación comprobatoria del ejercicio de los recursos públicos y de la entrega de las obras, apoyos o servicios.</a:t>
            </a:r>
            <a:endParaRPr/>
          </a:p>
          <a:p>
            <a:pPr indent="-342900" lvl="0" marL="468000" marR="0" rtl="0" algn="just">
              <a:spcBef>
                <a:spcPts val="0"/>
              </a:spcBef>
              <a:spcAft>
                <a:spcPts val="0"/>
              </a:spcAft>
              <a:buClr>
                <a:schemeClr val="dk1"/>
              </a:buClr>
              <a:buSzPts val="1300"/>
              <a:buFont typeface="Noto Sans Symbols"/>
              <a:buChar char="▪"/>
            </a:pPr>
            <a:r>
              <a:rPr b="1" lang="es-MX" sz="1300">
                <a:solidFill>
                  <a:schemeClr val="dk1"/>
                </a:solidFill>
                <a:latin typeface="Montserrat"/>
                <a:ea typeface="Montserrat"/>
                <a:cs typeface="Montserrat"/>
                <a:sym typeface="Montserrat"/>
              </a:rPr>
              <a:t>El programa no se utilice con fines políticos, electorales, de lucro u otros distintos al objeto del programa.</a:t>
            </a:r>
            <a:endParaRPr/>
          </a:p>
          <a:p>
            <a:pPr indent="-342900" lvl="0" marL="468000" marR="0" rtl="0" algn="just">
              <a:spcBef>
                <a:spcPts val="0"/>
              </a:spcBef>
              <a:spcAft>
                <a:spcPts val="0"/>
              </a:spcAft>
              <a:buClr>
                <a:schemeClr val="dk1"/>
              </a:buClr>
              <a:buSzPts val="1300"/>
              <a:buFont typeface="Noto Sans Symbols"/>
              <a:buChar char="▪"/>
            </a:pPr>
            <a:r>
              <a:rPr b="1" lang="es-MX" sz="1300">
                <a:solidFill>
                  <a:schemeClr val="dk1"/>
                </a:solidFill>
                <a:latin typeface="Montserrat"/>
                <a:ea typeface="Montserrat"/>
                <a:cs typeface="Montserrat"/>
                <a:sym typeface="Montserrat"/>
              </a:rPr>
              <a:t>El programa se ejecute en un marco de igualdad entre mujeres y hombres.</a:t>
            </a:r>
            <a:endParaRPr/>
          </a:p>
          <a:p>
            <a:pPr indent="-342900" lvl="0" marL="468000" marR="0" rtl="0" algn="just">
              <a:spcBef>
                <a:spcPts val="0"/>
              </a:spcBef>
              <a:spcAft>
                <a:spcPts val="0"/>
              </a:spcAft>
              <a:buClr>
                <a:schemeClr val="dk1"/>
              </a:buClr>
              <a:buSzPts val="1300"/>
              <a:buFont typeface="Noto Sans Symbols"/>
              <a:buChar char="▪"/>
            </a:pPr>
            <a:r>
              <a:rPr b="1" lang="es-MX" sz="1300">
                <a:solidFill>
                  <a:schemeClr val="dk1"/>
                </a:solidFill>
                <a:latin typeface="Montserrat"/>
                <a:ea typeface="Montserrat"/>
                <a:cs typeface="Montserrat"/>
                <a:sym typeface="Montserrat"/>
              </a:rPr>
              <a:t>Las autoridades competentes brinden atención a las quejas y denuncias relacionadas con el programa.</a:t>
            </a:r>
            <a:endParaRPr/>
          </a:p>
          <a:p>
            <a:pPr indent="-514350" lvl="0" marL="514350" marR="0" rtl="0" algn="l">
              <a:spcBef>
                <a:spcPts val="0"/>
              </a:spcBef>
              <a:spcAft>
                <a:spcPts val="0"/>
              </a:spcAft>
              <a:buClr>
                <a:schemeClr val="dk1"/>
              </a:buClr>
              <a:buSzPts val="1300"/>
              <a:buFont typeface="Montserrat"/>
              <a:buAutoNum type="romanUcPeriod" startAt="3"/>
            </a:pPr>
            <a:r>
              <a:rPr b="1" lang="es-MX" sz="1300">
                <a:solidFill>
                  <a:schemeClr val="dk1"/>
                </a:solidFill>
                <a:latin typeface="Montserrat"/>
                <a:ea typeface="Montserrat"/>
                <a:cs typeface="Montserrat"/>
                <a:sym typeface="Montserrat"/>
              </a:rPr>
              <a:t>Registrar en los informes de comités los resultados de las actividades de contraloría social realizadas, así como dar seguimiento, en su caso, a los mismos y</a:t>
            </a:r>
            <a:endParaRPr/>
          </a:p>
          <a:p>
            <a:pPr indent="-514350" lvl="0" marL="514350" marR="0" rtl="0" algn="l">
              <a:spcBef>
                <a:spcPts val="0"/>
              </a:spcBef>
              <a:spcAft>
                <a:spcPts val="0"/>
              </a:spcAft>
              <a:buClr>
                <a:schemeClr val="dk1"/>
              </a:buClr>
              <a:buSzPts val="1300"/>
              <a:buFont typeface="Montserrat"/>
              <a:buAutoNum type="romanUcPeriod" startAt="3"/>
            </a:pPr>
            <a:r>
              <a:rPr b="1" lang="es-MX" sz="1300">
                <a:solidFill>
                  <a:schemeClr val="dk1"/>
                </a:solidFill>
                <a:latin typeface="Montserrat"/>
                <a:ea typeface="Montserrat"/>
                <a:cs typeface="Montserrat"/>
                <a:sym typeface="Montserrat"/>
              </a:rPr>
              <a:t>Presentar a las autoridades competentes para que den la atención a quejas y  denuncias presentadas.</a:t>
            </a:r>
            <a:endParaRPr sz="1800">
              <a:solidFill>
                <a:schemeClr val="dk1"/>
              </a:solidFill>
              <a:latin typeface="Calibri"/>
              <a:ea typeface="Calibri"/>
              <a:cs typeface="Calibri"/>
              <a:sym typeface="Calibri"/>
            </a:endParaRPr>
          </a:p>
        </p:txBody>
      </p:sp>
      <p:pic>
        <p:nvPicPr>
          <p:cNvPr descr="Logotipo&#10;&#10;Descripción generada automáticamente con confianza baja" id="581" name="Google Shape;581;p29"/>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582" name="Google Shape;582;p29"/>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116" name="Google Shape;116;p3"/>
          <p:cNvPicPr preferRelativeResize="0"/>
          <p:nvPr/>
        </p:nvPicPr>
        <p:blipFill rotWithShape="1">
          <a:blip r:embed="rId4">
            <a:alphaModFix/>
          </a:blip>
          <a:srcRect b="0" l="0" r="0" t="0"/>
          <a:stretch/>
        </p:blipFill>
        <p:spPr>
          <a:xfrm>
            <a:off x="7524924" y="-1"/>
            <a:ext cx="1619075" cy="829957"/>
          </a:xfrm>
          <a:prstGeom prst="rect">
            <a:avLst/>
          </a:prstGeom>
          <a:noFill/>
          <a:ln>
            <a:noFill/>
          </a:ln>
        </p:spPr>
      </p:pic>
      <p:pic>
        <p:nvPicPr>
          <p:cNvPr id="117" name="Google Shape;117;p3"/>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118" name="Google Shape;118;p3"/>
          <p:cNvSpPr txBox="1"/>
          <p:nvPr/>
        </p:nvSpPr>
        <p:spPr>
          <a:xfrm>
            <a:off x="874597" y="745965"/>
            <a:ext cx="6832053" cy="954107"/>
          </a:xfrm>
          <a:prstGeom prst="rect">
            <a:avLst/>
          </a:prstGeom>
          <a:solidFill>
            <a:srgbClr val="99003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1800" u="none" strike="noStrike">
                <a:solidFill>
                  <a:schemeClr val="dk1"/>
                </a:solidFill>
                <a:latin typeface="Arial"/>
                <a:ea typeface="Arial"/>
                <a:cs typeface="Arial"/>
                <a:sym typeface="Arial"/>
              </a:rPr>
              <a:t> </a:t>
            </a:r>
            <a:r>
              <a:rPr b="1" i="0" lang="es-MX" sz="2800" u="none" strike="noStrike">
                <a:solidFill>
                  <a:srgbClr val="FFFFFF"/>
                </a:solidFill>
                <a:latin typeface="Arial"/>
                <a:ea typeface="Arial"/>
                <a:cs typeface="Arial"/>
                <a:sym typeface="Arial"/>
              </a:rPr>
              <a:t>Características generales del Programa Presupuestario (Pp) </a:t>
            </a:r>
            <a:r>
              <a:rPr b="1" lang="es-MX" sz="2800">
                <a:solidFill>
                  <a:srgbClr val="FFFFFF"/>
                </a:solidFill>
                <a:latin typeface="Arial"/>
                <a:ea typeface="Arial"/>
                <a:cs typeface="Arial"/>
                <a:sym typeface="Arial"/>
              </a:rPr>
              <a:t>S247-PRODEP</a:t>
            </a:r>
            <a:endParaRPr sz="2400">
              <a:solidFill>
                <a:schemeClr val="lt1"/>
              </a:solidFill>
              <a:latin typeface="Calibri"/>
              <a:ea typeface="Calibri"/>
              <a:cs typeface="Calibri"/>
              <a:sym typeface="Calibri"/>
            </a:endParaRPr>
          </a:p>
        </p:txBody>
      </p:sp>
      <p:sp>
        <p:nvSpPr>
          <p:cNvPr id="119" name="Google Shape;119;p3"/>
          <p:cNvSpPr txBox="1"/>
          <p:nvPr/>
        </p:nvSpPr>
        <p:spPr>
          <a:xfrm>
            <a:off x="1329848" y="2542288"/>
            <a:ext cx="5898149" cy="1477328"/>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MX" sz="1500" u="none" strike="noStrike">
                <a:solidFill>
                  <a:schemeClr val="dk1"/>
                </a:solidFill>
                <a:latin typeface="Arial"/>
                <a:ea typeface="Arial"/>
                <a:cs typeface="Arial"/>
                <a:sym typeface="Arial"/>
              </a:rPr>
              <a:t>La cobertura del Programa es de carácter nacional y su Población Objetivo está definida como: los Profesores de Tiempo Completo y Cuerpos Académicos de las Instituciones Públicas de Educación Superior (IPES)</a:t>
            </a:r>
            <a:r>
              <a:rPr b="0" i="0" lang="es-MX" sz="1500" u="none" strike="noStrike">
                <a:solidFill>
                  <a:schemeClr val="dk1"/>
                </a:solidFill>
                <a:latin typeface="Arial"/>
                <a:ea typeface="Arial"/>
                <a:cs typeface="Arial"/>
                <a:sym typeface="Arial"/>
              </a:rPr>
              <a:t>, que cumplan los requisitos previstos en las Reglas de Operación del Programa, publicadas en el Diario Oficial de la Federación, 29 DE diciembre 2022.</a:t>
            </a:r>
            <a:endParaRPr sz="1500">
              <a:solidFill>
                <a:schemeClr val="dk1"/>
              </a:solidFill>
              <a:latin typeface="Calibri"/>
              <a:ea typeface="Calibri"/>
              <a:cs typeface="Calibri"/>
              <a:sym typeface="Calibri"/>
            </a:endParaRPr>
          </a:p>
        </p:txBody>
      </p:sp>
      <p:sp>
        <p:nvSpPr>
          <p:cNvPr id="120" name="Google Shape;120;p3"/>
          <p:cNvSpPr txBox="1"/>
          <p:nvPr/>
        </p:nvSpPr>
        <p:spPr>
          <a:xfrm>
            <a:off x="558260" y="1753719"/>
            <a:ext cx="7843707" cy="646331"/>
          </a:xfrm>
          <a:prstGeom prst="rect">
            <a:avLst/>
          </a:prstGeom>
          <a:solidFill>
            <a:srgbClr val="9CC2E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1800" u="none" strike="noStrike">
                <a:solidFill>
                  <a:srgbClr val="BE8D0F"/>
                </a:solidFill>
                <a:latin typeface="Arial"/>
                <a:ea typeface="Arial"/>
                <a:cs typeface="Arial"/>
                <a:sym typeface="Arial"/>
              </a:rPr>
              <a:t>En el Presupuesto de Egresos de la Federación 2023, se etiquetaron 263 millones, </a:t>
            </a:r>
            <a:r>
              <a:rPr b="1" lang="es-MX" sz="1800">
                <a:solidFill>
                  <a:srgbClr val="BE8D0F"/>
                </a:solidFill>
                <a:latin typeface="Arial"/>
                <a:ea typeface="Arial"/>
                <a:cs typeface="Arial"/>
                <a:sym typeface="Arial"/>
              </a:rPr>
              <a:t>257</a:t>
            </a:r>
            <a:r>
              <a:rPr b="1" i="0" lang="es-MX" sz="1800" u="none" strike="noStrike">
                <a:solidFill>
                  <a:srgbClr val="BE8D0F"/>
                </a:solidFill>
                <a:latin typeface="Arial"/>
                <a:ea typeface="Arial"/>
                <a:cs typeface="Arial"/>
                <a:sym typeface="Arial"/>
              </a:rPr>
              <a:t> mil 099 pesos (No hubo recursos en 2022)</a:t>
            </a:r>
            <a:endParaRPr sz="1400">
              <a:solidFill>
                <a:schemeClr val="dk1"/>
              </a:solidFill>
              <a:latin typeface="Calibri"/>
              <a:ea typeface="Calibri"/>
              <a:cs typeface="Calibri"/>
              <a:sym typeface="Calibri"/>
            </a:endParaRPr>
          </a:p>
        </p:txBody>
      </p:sp>
      <p:sp>
        <p:nvSpPr>
          <p:cNvPr id="121" name="Google Shape;121;p3"/>
          <p:cNvSpPr txBox="1"/>
          <p:nvPr/>
        </p:nvSpPr>
        <p:spPr>
          <a:xfrm rot="-5400000">
            <a:off x="148063" y="2859465"/>
            <a:ext cx="1419183" cy="7848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500" u="none" strike="noStrike">
                <a:solidFill>
                  <a:srgbClr val="147257"/>
                </a:solidFill>
                <a:latin typeface="Arial"/>
                <a:ea typeface="Arial"/>
                <a:cs typeface="Arial"/>
                <a:sym typeface="Arial"/>
              </a:rPr>
              <a:t>COBERTURA Y</a:t>
            </a:r>
            <a:endParaRPr/>
          </a:p>
          <a:p>
            <a:pPr indent="0" lvl="0" marL="0" marR="0" rtl="0" algn="ctr">
              <a:spcBef>
                <a:spcPts val="0"/>
              </a:spcBef>
              <a:spcAft>
                <a:spcPts val="0"/>
              </a:spcAft>
              <a:buNone/>
            </a:pPr>
            <a:r>
              <a:rPr b="0" i="0" lang="es-MX" sz="1500" u="none" strike="noStrike">
                <a:solidFill>
                  <a:srgbClr val="147257"/>
                </a:solidFill>
                <a:latin typeface="Arial"/>
                <a:ea typeface="Arial"/>
                <a:cs typeface="Arial"/>
                <a:sym typeface="Arial"/>
              </a:rPr>
              <a:t>POBLACIÓN</a:t>
            </a:r>
            <a:endParaRPr/>
          </a:p>
          <a:p>
            <a:pPr indent="0" lvl="0" marL="0" marR="0" rtl="0" algn="ctr">
              <a:spcBef>
                <a:spcPts val="0"/>
              </a:spcBef>
              <a:spcAft>
                <a:spcPts val="0"/>
              </a:spcAft>
              <a:buNone/>
            </a:pPr>
            <a:r>
              <a:rPr b="0" i="0" lang="es-MX" sz="1500" u="none" strike="noStrike">
                <a:solidFill>
                  <a:srgbClr val="147257"/>
                </a:solidFill>
                <a:latin typeface="Arial"/>
                <a:ea typeface="Arial"/>
                <a:cs typeface="Arial"/>
                <a:sym typeface="Arial"/>
              </a:rPr>
              <a:t>OBJETIVO</a:t>
            </a:r>
            <a:endParaRPr sz="1500">
              <a:solidFill>
                <a:srgbClr val="147257"/>
              </a:solidFill>
              <a:latin typeface="Calibri"/>
              <a:ea typeface="Calibri"/>
              <a:cs typeface="Calibri"/>
              <a:sym typeface="Calibri"/>
            </a:endParaRPr>
          </a:p>
        </p:txBody>
      </p:sp>
      <p:sp>
        <p:nvSpPr>
          <p:cNvPr id="122" name="Google Shape;122;p3"/>
          <p:cNvSpPr txBox="1"/>
          <p:nvPr/>
        </p:nvSpPr>
        <p:spPr>
          <a:xfrm>
            <a:off x="427149" y="4045143"/>
            <a:ext cx="1805399" cy="323165"/>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500">
                <a:solidFill>
                  <a:srgbClr val="4930E9"/>
                </a:solidFill>
                <a:latin typeface="Roboto"/>
                <a:ea typeface="Roboto"/>
                <a:cs typeface="Roboto"/>
                <a:sym typeface="Roboto"/>
              </a:rPr>
              <a:t>Marco Normativo :</a:t>
            </a:r>
            <a:endParaRPr/>
          </a:p>
        </p:txBody>
      </p:sp>
      <p:sp>
        <p:nvSpPr>
          <p:cNvPr id="123" name="Google Shape;123;p3"/>
          <p:cNvSpPr txBox="1"/>
          <p:nvPr/>
        </p:nvSpPr>
        <p:spPr>
          <a:xfrm>
            <a:off x="3333115" y="4530541"/>
            <a:ext cx="5159229" cy="2092881"/>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MX" sz="1000">
                <a:solidFill>
                  <a:srgbClr val="201F1E"/>
                </a:solidFill>
                <a:latin typeface="Montserrat"/>
                <a:ea typeface="Montserrat"/>
                <a:cs typeface="Montserrat"/>
                <a:sym typeface="Montserrat"/>
              </a:rPr>
              <a:t>El Programa es coordinado a nivel central, por la siguientes Unidades Responsables:</a:t>
            </a:r>
            <a:endParaRPr b="1" i="0" sz="1000">
              <a:solidFill>
                <a:srgbClr val="404041"/>
              </a:solidFill>
              <a:latin typeface="Montserrat"/>
              <a:ea typeface="Montserrat"/>
              <a:cs typeface="Montserrat"/>
              <a:sym typeface="Montserrat"/>
            </a:endParaRPr>
          </a:p>
          <a:p>
            <a:pPr indent="0" lvl="0" marL="0" marR="0" rtl="0" algn="just">
              <a:spcBef>
                <a:spcPts val="0"/>
              </a:spcBef>
              <a:spcAft>
                <a:spcPts val="0"/>
              </a:spcAft>
              <a:buNone/>
            </a:pPr>
            <a:r>
              <a:rPr b="1" i="0" lang="es-MX" sz="1000">
                <a:solidFill>
                  <a:srgbClr val="404041"/>
                </a:solidFill>
                <a:latin typeface="Calibri"/>
                <a:ea typeface="Calibri"/>
                <a:cs typeface="Calibri"/>
                <a:sym typeface="Calibri"/>
              </a:rPr>
              <a:t> </a:t>
            </a:r>
            <a:endParaRPr b="1" i="0" sz="1000">
              <a:solidFill>
                <a:srgbClr val="404041"/>
              </a:solidFill>
              <a:latin typeface="Montserrat"/>
              <a:ea typeface="Montserrat"/>
              <a:cs typeface="Montserrat"/>
              <a:sym typeface="Montserrat"/>
            </a:endParaRPr>
          </a:p>
          <a:p>
            <a:pPr indent="0" lvl="0" marL="0" marR="0" rtl="0" algn="just">
              <a:spcBef>
                <a:spcPts val="0"/>
              </a:spcBef>
              <a:spcAft>
                <a:spcPts val="0"/>
              </a:spcAft>
              <a:buNone/>
            </a:pPr>
            <a:r>
              <a:rPr b="1" i="0" lang="es-MX" sz="1000">
                <a:solidFill>
                  <a:srgbClr val="201F1E"/>
                </a:solidFill>
                <a:latin typeface="Montserrat"/>
                <a:ea typeface="Montserrat"/>
                <a:cs typeface="Montserrat"/>
                <a:sym typeface="Montserrat"/>
              </a:rPr>
              <a:t>Dirección General de Educación Superior Universitaria e Intercultural (DGESUI)</a:t>
            </a:r>
            <a:endParaRPr/>
          </a:p>
          <a:p>
            <a:pPr indent="0" lvl="0" marL="0" marR="0" rtl="0" algn="just">
              <a:spcBef>
                <a:spcPts val="0"/>
              </a:spcBef>
              <a:spcAft>
                <a:spcPts val="0"/>
              </a:spcAft>
              <a:buNone/>
            </a:pPr>
            <a:r>
              <a:t/>
            </a:r>
            <a:endParaRPr b="1" i="0" sz="1000">
              <a:solidFill>
                <a:srgbClr val="404041"/>
              </a:solidFill>
              <a:latin typeface="Montserrat"/>
              <a:ea typeface="Montserrat"/>
              <a:cs typeface="Montserrat"/>
              <a:sym typeface="Montserrat"/>
            </a:endParaRPr>
          </a:p>
          <a:p>
            <a:pPr indent="0" lvl="0" marL="0" marR="0" rtl="0" algn="just">
              <a:spcBef>
                <a:spcPts val="0"/>
              </a:spcBef>
              <a:spcAft>
                <a:spcPts val="0"/>
              </a:spcAft>
              <a:buNone/>
            </a:pPr>
            <a:r>
              <a:rPr b="1" i="0" lang="es-MX" sz="1000">
                <a:solidFill>
                  <a:srgbClr val="201F1E"/>
                </a:solidFill>
                <a:latin typeface="Montserrat"/>
                <a:ea typeface="Montserrat"/>
                <a:cs typeface="Montserrat"/>
                <a:sym typeface="Montserrat"/>
              </a:rPr>
              <a:t>Dirección General de Universidades Tecnológicas y Politécnicas (DGUTYP) ( </a:t>
            </a:r>
            <a:r>
              <a:rPr b="1" i="0" lang="es-MX" sz="1000" u="sng">
                <a:solidFill>
                  <a:srgbClr val="0563C1"/>
                </a:solidFill>
                <a:latin typeface="Montserrat"/>
                <a:ea typeface="Montserrat"/>
                <a:cs typeface="Montserrat"/>
                <a:sym typeface="Montserrat"/>
                <a:hlinkClick r:id="rId6">
                  <a:extLst>
                    <a:ext uri="{A12FA001-AC4F-418D-AE19-62706E023703}">
                      <ahyp:hlinkClr val="tx"/>
                    </a:ext>
                  </a:extLst>
                </a:hlinkClick>
              </a:rPr>
              <a:t>https://dgutyp.sep.gob.mx/index.php?pagina=Principal</a:t>
            </a:r>
            <a:r>
              <a:rPr b="1" i="0" lang="es-MX" sz="1000">
                <a:solidFill>
                  <a:srgbClr val="201F1E"/>
                </a:solidFill>
                <a:latin typeface="Montserrat"/>
                <a:ea typeface="Montserrat"/>
                <a:cs typeface="Montserrat"/>
                <a:sym typeface="Montserrat"/>
              </a:rPr>
              <a:t> )</a:t>
            </a:r>
            <a:endParaRPr/>
          </a:p>
          <a:p>
            <a:pPr indent="0" lvl="0" marL="0" marR="0" rtl="0" algn="just">
              <a:spcBef>
                <a:spcPts val="0"/>
              </a:spcBef>
              <a:spcAft>
                <a:spcPts val="0"/>
              </a:spcAft>
              <a:buNone/>
            </a:pPr>
            <a:r>
              <a:t/>
            </a:r>
            <a:endParaRPr b="1" i="0" sz="1000">
              <a:solidFill>
                <a:srgbClr val="404041"/>
              </a:solidFill>
              <a:latin typeface="Montserrat"/>
              <a:ea typeface="Montserrat"/>
              <a:cs typeface="Montserrat"/>
              <a:sym typeface="Montserrat"/>
            </a:endParaRPr>
          </a:p>
          <a:p>
            <a:pPr indent="0" lvl="0" marL="0" marR="0" rtl="0" algn="just">
              <a:spcBef>
                <a:spcPts val="0"/>
              </a:spcBef>
              <a:spcAft>
                <a:spcPts val="0"/>
              </a:spcAft>
              <a:buNone/>
            </a:pPr>
            <a:r>
              <a:rPr b="1" i="0" lang="es-MX" sz="1000">
                <a:solidFill>
                  <a:srgbClr val="201F1E"/>
                </a:solidFill>
                <a:latin typeface="Montserrat"/>
                <a:ea typeface="Montserrat"/>
                <a:cs typeface="Montserrat"/>
                <a:sym typeface="Montserrat"/>
              </a:rPr>
              <a:t>Dirección General de Educación Superior para el Magisterio (DGESuM) ( </a:t>
            </a:r>
            <a:r>
              <a:rPr b="1" i="0" lang="es-MX" sz="1000" u="sng">
                <a:solidFill>
                  <a:srgbClr val="0563C1"/>
                </a:solidFill>
                <a:latin typeface="Montserrat"/>
                <a:ea typeface="Montserrat"/>
                <a:cs typeface="Montserrat"/>
                <a:sym typeface="Montserrat"/>
                <a:hlinkClick r:id="rId7">
                  <a:extLst>
                    <a:ext uri="{A12FA001-AC4F-418D-AE19-62706E023703}">
                      <ahyp:hlinkClr val="tx"/>
                    </a:ext>
                  </a:extLst>
                </a:hlinkClick>
              </a:rPr>
              <a:t>https://www.dgesum.sep.gob.mx/</a:t>
            </a:r>
            <a:r>
              <a:rPr b="1" i="0" lang="es-MX" sz="1000">
                <a:solidFill>
                  <a:srgbClr val="201F1E"/>
                </a:solidFill>
                <a:latin typeface="Montserrat"/>
                <a:ea typeface="Montserrat"/>
                <a:cs typeface="Montserrat"/>
                <a:sym typeface="Montserrat"/>
              </a:rPr>
              <a:t> )</a:t>
            </a:r>
            <a:endParaRPr/>
          </a:p>
          <a:p>
            <a:pPr indent="0" lvl="0" marL="0" marR="0" rtl="0" algn="just">
              <a:spcBef>
                <a:spcPts val="0"/>
              </a:spcBef>
              <a:spcAft>
                <a:spcPts val="0"/>
              </a:spcAft>
              <a:buNone/>
            </a:pPr>
            <a:r>
              <a:t/>
            </a:r>
            <a:endParaRPr b="1" i="0" sz="1000">
              <a:solidFill>
                <a:srgbClr val="404041"/>
              </a:solidFill>
              <a:latin typeface="Montserrat"/>
              <a:ea typeface="Montserrat"/>
              <a:cs typeface="Montserrat"/>
              <a:sym typeface="Montserrat"/>
            </a:endParaRPr>
          </a:p>
          <a:p>
            <a:pPr indent="0" lvl="0" marL="0" marR="0" rtl="0" algn="just">
              <a:spcBef>
                <a:spcPts val="0"/>
              </a:spcBef>
              <a:spcAft>
                <a:spcPts val="0"/>
              </a:spcAft>
              <a:buNone/>
            </a:pPr>
            <a:r>
              <a:rPr b="1" i="0" lang="es-MX" sz="1000">
                <a:solidFill>
                  <a:srgbClr val="201F1E"/>
                </a:solidFill>
                <a:latin typeface="Montserrat"/>
                <a:ea typeface="Montserrat"/>
                <a:cs typeface="Montserrat"/>
                <a:sym typeface="Montserrat"/>
              </a:rPr>
              <a:t>Tecnológico Nacional de México (TecNM) (</a:t>
            </a:r>
            <a:r>
              <a:rPr b="1" i="0" lang="es-MX" sz="1000" u="sng">
                <a:solidFill>
                  <a:srgbClr val="0563C1"/>
                </a:solidFill>
                <a:latin typeface="Montserrat"/>
                <a:ea typeface="Montserrat"/>
                <a:cs typeface="Montserrat"/>
                <a:sym typeface="Montserrat"/>
                <a:hlinkClick r:id="rId8">
                  <a:extLst>
                    <a:ext uri="{A12FA001-AC4F-418D-AE19-62706E023703}">
                      <ahyp:hlinkClr val="tx"/>
                    </a:ext>
                  </a:extLst>
                </a:hlinkClick>
              </a:rPr>
              <a:t>https://www.tecnm.mx/</a:t>
            </a:r>
            <a:r>
              <a:rPr b="1" i="0" lang="es-MX" sz="1000">
                <a:solidFill>
                  <a:srgbClr val="201F1E"/>
                </a:solidFill>
                <a:latin typeface="Montserrat"/>
                <a:ea typeface="Montserrat"/>
                <a:cs typeface="Montserrat"/>
                <a:sym typeface="Montserrat"/>
              </a:rPr>
              <a:t> )</a:t>
            </a:r>
            <a:endParaRPr b="1" i="0" sz="1000">
              <a:solidFill>
                <a:srgbClr val="404041"/>
              </a:solidFill>
              <a:latin typeface="Montserrat"/>
              <a:ea typeface="Montserrat"/>
              <a:cs typeface="Montserrat"/>
              <a:sym typeface="Montserrat"/>
            </a:endParaRPr>
          </a:p>
        </p:txBody>
      </p:sp>
      <p:sp>
        <p:nvSpPr>
          <p:cNvPr id="124" name="Google Shape;124;p3"/>
          <p:cNvSpPr txBox="1"/>
          <p:nvPr/>
        </p:nvSpPr>
        <p:spPr>
          <a:xfrm>
            <a:off x="3230147" y="4156043"/>
            <a:ext cx="3182730" cy="323165"/>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500">
                <a:solidFill>
                  <a:srgbClr val="4930E9"/>
                </a:solidFill>
                <a:latin typeface="Roboto"/>
                <a:ea typeface="Roboto"/>
                <a:cs typeface="Roboto"/>
                <a:sym typeface="Roboto"/>
              </a:rPr>
              <a:t>Tipo Superior :</a:t>
            </a:r>
            <a:endParaRPr/>
          </a:p>
        </p:txBody>
      </p:sp>
      <p:sp>
        <p:nvSpPr>
          <p:cNvPr id="125" name="Google Shape;125;p3"/>
          <p:cNvSpPr txBox="1"/>
          <p:nvPr/>
        </p:nvSpPr>
        <p:spPr>
          <a:xfrm>
            <a:off x="393434" y="4459781"/>
            <a:ext cx="2570767" cy="2254463"/>
          </a:xfrm>
          <a:prstGeom prst="rect">
            <a:avLst/>
          </a:prstGeom>
          <a:solidFill>
            <a:srgbClr val="00B0F0"/>
          </a:solidFill>
          <a:ln cap="flat" cmpd="sng" w="25400">
            <a:solidFill>
              <a:srgbClr val="99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MX" sz="1100" u="none" strike="noStrike">
                <a:solidFill>
                  <a:srgbClr val="1B1C1E"/>
                </a:solidFill>
                <a:latin typeface="Arial"/>
                <a:ea typeface="Arial"/>
                <a:cs typeface="Arial"/>
                <a:sym typeface="Arial"/>
              </a:rPr>
              <a:t>El Programa es una iniciativa de la SEP, que se enma</a:t>
            </a:r>
            <a:r>
              <a:rPr b="0" i="0" lang="es-MX" sz="1100" u="none" strike="noStrike">
                <a:solidFill>
                  <a:srgbClr val="555658"/>
                </a:solidFill>
                <a:latin typeface="Arial"/>
                <a:ea typeface="Arial"/>
                <a:cs typeface="Arial"/>
                <a:sym typeface="Arial"/>
              </a:rPr>
              <a:t>r</a:t>
            </a:r>
            <a:r>
              <a:rPr b="0" i="0" lang="es-MX" sz="1100" u="none" strike="noStrike">
                <a:solidFill>
                  <a:srgbClr val="1B1C1E"/>
                </a:solidFill>
                <a:latin typeface="Arial"/>
                <a:ea typeface="Arial"/>
                <a:cs typeface="Arial"/>
                <a:sym typeface="Arial"/>
              </a:rPr>
              <a:t>ca en lo establecido por los artículos 1o., 2do. apartado B, fracción 11, 3o. y 4o. de la Constitución Política de los Estados Unidos Mexicanos; 38 de la Ley Orgánica de la APF; 5, 8, 12, 13, 14, 15, 16, 18, 37, 44, 45, 47, 53, 54,55</a:t>
            </a:r>
            <a:r>
              <a:rPr b="0" i="0" lang="es-MX" sz="1100" u="none" strike="noStrike">
                <a:solidFill>
                  <a:srgbClr val="393A3A"/>
                </a:solidFill>
                <a:latin typeface="Arial"/>
                <a:ea typeface="Arial"/>
                <a:cs typeface="Arial"/>
                <a:sym typeface="Arial"/>
              </a:rPr>
              <a:t>, </a:t>
            </a:r>
            <a:r>
              <a:rPr b="0" i="0" lang="es-MX" sz="1100" u="none" strike="noStrike">
                <a:solidFill>
                  <a:srgbClr val="1B1C1E"/>
                </a:solidFill>
                <a:latin typeface="Arial"/>
                <a:ea typeface="Arial"/>
                <a:cs typeface="Arial"/>
                <a:sym typeface="Arial"/>
              </a:rPr>
              <a:t>90, de la Ley Genera</a:t>
            </a:r>
            <a:r>
              <a:rPr b="0" i="0" lang="es-MX" sz="1100" u="none" strike="noStrike">
                <a:solidFill>
                  <a:srgbClr val="393A3A"/>
                </a:solidFill>
                <a:latin typeface="Arial"/>
                <a:ea typeface="Arial"/>
                <a:cs typeface="Arial"/>
                <a:sym typeface="Arial"/>
              </a:rPr>
              <a:t>l </a:t>
            </a:r>
            <a:r>
              <a:rPr b="0" i="0" lang="es-MX" sz="1100" u="none" strike="noStrike">
                <a:solidFill>
                  <a:srgbClr val="1B1C1E"/>
                </a:solidFill>
                <a:latin typeface="Arial"/>
                <a:ea typeface="Arial"/>
                <a:cs typeface="Arial"/>
                <a:sym typeface="Arial"/>
              </a:rPr>
              <a:t>de Educación, </a:t>
            </a:r>
            <a:r>
              <a:rPr b="0" i="0" lang="es-MX" sz="1000" u="none" strike="noStrike">
                <a:solidFill>
                  <a:srgbClr val="1B1C1E"/>
                </a:solidFill>
                <a:latin typeface="Arial"/>
                <a:ea typeface="Arial"/>
                <a:cs typeface="Arial"/>
                <a:sym typeface="Arial"/>
              </a:rPr>
              <a:t>la Ley Genera</a:t>
            </a:r>
            <a:r>
              <a:rPr b="0" i="0" lang="es-MX" sz="1000" u="none" strike="noStrike">
                <a:solidFill>
                  <a:srgbClr val="393A3A"/>
                </a:solidFill>
                <a:latin typeface="Arial"/>
                <a:ea typeface="Arial"/>
                <a:cs typeface="Arial"/>
                <a:sym typeface="Arial"/>
              </a:rPr>
              <a:t>l </a:t>
            </a:r>
            <a:r>
              <a:rPr b="0" i="0" lang="es-MX" sz="1000" u="none" strike="noStrike">
                <a:solidFill>
                  <a:srgbClr val="1B1C1E"/>
                </a:solidFill>
                <a:latin typeface="Arial"/>
                <a:ea typeface="Arial"/>
                <a:cs typeface="Arial"/>
                <a:sym typeface="Arial"/>
              </a:rPr>
              <a:t>de Educación Superior, </a:t>
            </a:r>
            <a:r>
              <a:rPr b="0" i="0" lang="es-MX" sz="1050" u="none" strike="noStrike">
                <a:solidFill>
                  <a:srgbClr val="1D1E20"/>
                </a:solidFill>
                <a:latin typeface="Arial"/>
                <a:ea typeface="Arial"/>
                <a:cs typeface="Arial"/>
                <a:sym typeface="Arial"/>
              </a:rPr>
              <a:t>Ley General del Sistema para la Carrera de las Maestras y los Maestros; entre otros</a:t>
            </a:r>
            <a:endParaRPr b="1" i="0" sz="500" u="none" strike="noStrike">
              <a:solidFill>
                <a:srgbClr val="000000"/>
              </a:solidFill>
              <a:latin typeface="Arial"/>
              <a:ea typeface="Arial"/>
              <a:cs typeface="Arial"/>
              <a:sym typeface="Arial"/>
            </a:endParaRPr>
          </a:p>
        </p:txBody>
      </p:sp>
      <p:pic>
        <p:nvPicPr>
          <p:cNvPr id="126" name="Google Shape;126;p3"/>
          <p:cNvPicPr preferRelativeResize="0"/>
          <p:nvPr/>
        </p:nvPicPr>
        <p:blipFill rotWithShape="1">
          <a:blip r:embed="rId9">
            <a:alphaModFix/>
          </a:blip>
          <a:srcRect b="0" l="0" r="0" t="0"/>
          <a:stretch/>
        </p:blipFill>
        <p:spPr>
          <a:xfrm>
            <a:off x="7387554" y="2400050"/>
            <a:ext cx="1510019" cy="20597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id="587" name="Google Shape;587;p30"/>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588" name="Google Shape;588;p30"/>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589" name="Google Shape;589;p30"/>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590" name="Google Shape;590;p30"/>
          <p:cNvSpPr/>
          <p:nvPr/>
        </p:nvSpPr>
        <p:spPr>
          <a:xfrm>
            <a:off x="1680344" y="792701"/>
            <a:ext cx="5704373"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591" name="Google Shape;591;p30"/>
          <p:cNvSpPr txBox="1"/>
          <p:nvPr/>
        </p:nvSpPr>
        <p:spPr>
          <a:xfrm>
            <a:off x="1850668" y="804606"/>
            <a:ext cx="5363724" cy="508216"/>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1800"/>
              <a:buFont typeface="Montserrat"/>
              <a:buNone/>
            </a:pPr>
            <a:r>
              <a:rPr b="1" lang="es-MX" sz="1800">
                <a:solidFill>
                  <a:srgbClr val="FFFFFF"/>
                </a:solidFill>
                <a:latin typeface="Montserrat"/>
                <a:ea typeface="Montserrat"/>
                <a:cs typeface="Montserrat"/>
                <a:sym typeface="Montserrat"/>
              </a:rPr>
              <a:t>Recopilación de la información proporcionada por los Comités de Contraloría Social </a:t>
            </a:r>
            <a:endParaRPr/>
          </a:p>
        </p:txBody>
      </p:sp>
      <p:sp>
        <p:nvSpPr>
          <p:cNvPr id="592" name="Google Shape;592;p30"/>
          <p:cNvSpPr txBox="1"/>
          <p:nvPr/>
        </p:nvSpPr>
        <p:spPr>
          <a:xfrm>
            <a:off x="952150" y="1544982"/>
            <a:ext cx="4347148" cy="4401205"/>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400">
              <a:solidFill>
                <a:schemeClr val="dk1"/>
              </a:solidFill>
              <a:latin typeface="Montserrat"/>
              <a:ea typeface="Montserrat"/>
              <a:cs typeface="Montserrat"/>
              <a:sym typeface="Montserrat"/>
            </a:endParaRPr>
          </a:p>
          <a:p>
            <a:pPr indent="-342900" lvl="0" marL="342900" marR="0" rtl="0" algn="just">
              <a:spcBef>
                <a:spcPts val="0"/>
              </a:spcBef>
              <a:spcAft>
                <a:spcPts val="0"/>
              </a:spcAft>
              <a:buClr>
                <a:schemeClr val="dk1"/>
              </a:buClr>
              <a:buSzPts val="1400"/>
              <a:buFont typeface="Arial"/>
              <a:buChar char="•"/>
            </a:pPr>
            <a:r>
              <a:rPr b="1" lang="es-MX" sz="1400">
                <a:solidFill>
                  <a:schemeClr val="dk1"/>
                </a:solidFill>
                <a:latin typeface="Montserrat"/>
                <a:ea typeface="Montserrat"/>
                <a:cs typeface="Montserrat"/>
                <a:sym typeface="Montserrat"/>
              </a:rPr>
              <a:t>Las actividades de vigilancia realizadas por los Comités de Contraloría Social  son reportadas mediante los informes anuales (informe de comité).</a:t>
            </a:r>
            <a:endParaRPr/>
          </a:p>
          <a:p>
            <a:pPr indent="-254000" lvl="0" marL="342900" marR="0" rtl="0" algn="just">
              <a:spcBef>
                <a:spcPts val="0"/>
              </a:spcBef>
              <a:spcAft>
                <a:spcPts val="0"/>
              </a:spcAft>
              <a:buClr>
                <a:schemeClr val="dk1"/>
              </a:buClr>
              <a:buSzPts val="1400"/>
              <a:buFont typeface="Arial"/>
              <a:buNone/>
            </a:pPr>
            <a:r>
              <a:t/>
            </a:r>
            <a:endParaRPr b="1" sz="1400">
              <a:solidFill>
                <a:schemeClr val="dk1"/>
              </a:solidFill>
              <a:latin typeface="Montserrat"/>
              <a:ea typeface="Montserrat"/>
              <a:cs typeface="Montserrat"/>
              <a:sym typeface="Montserrat"/>
            </a:endParaRPr>
          </a:p>
          <a:p>
            <a:pPr indent="-342900" lvl="0" marL="342900" marR="0" rtl="0" algn="just">
              <a:spcBef>
                <a:spcPts val="0"/>
              </a:spcBef>
              <a:spcAft>
                <a:spcPts val="0"/>
              </a:spcAft>
              <a:buClr>
                <a:schemeClr val="dk1"/>
              </a:buClr>
              <a:buSzPts val="1400"/>
              <a:buFont typeface="Arial"/>
              <a:buChar char="•"/>
            </a:pPr>
            <a:r>
              <a:rPr b="1" lang="es-MX" sz="1400">
                <a:solidFill>
                  <a:schemeClr val="dk1"/>
                </a:solidFill>
                <a:latin typeface="Montserrat"/>
                <a:ea typeface="Montserrat"/>
                <a:cs typeface="Montserrat"/>
                <a:sym typeface="Montserrat"/>
              </a:rPr>
              <a:t>Cada programa define la frecuencia con la que aplicará el informe del comité de acuerdo a su operación, para el programa será un informe al final del ejercicio al 31 de diciembre de 2023.</a:t>
            </a:r>
            <a:endParaRPr/>
          </a:p>
          <a:p>
            <a:pPr indent="-254000" lvl="0" marL="342900" marR="0" rtl="0" algn="just">
              <a:spcBef>
                <a:spcPts val="0"/>
              </a:spcBef>
              <a:spcAft>
                <a:spcPts val="0"/>
              </a:spcAft>
              <a:buClr>
                <a:schemeClr val="dk1"/>
              </a:buClr>
              <a:buSzPts val="1400"/>
              <a:buFont typeface="Arial"/>
              <a:buNone/>
            </a:pPr>
            <a:r>
              <a:t/>
            </a:r>
            <a:endParaRPr b="1" sz="1400">
              <a:solidFill>
                <a:schemeClr val="dk1"/>
              </a:solidFill>
              <a:latin typeface="Montserrat"/>
              <a:ea typeface="Montserrat"/>
              <a:cs typeface="Montserrat"/>
              <a:sym typeface="Montserrat"/>
            </a:endParaRPr>
          </a:p>
          <a:p>
            <a:pPr indent="-342900" lvl="0" marL="342900" marR="0" rtl="0" algn="just">
              <a:spcBef>
                <a:spcPts val="0"/>
              </a:spcBef>
              <a:spcAft>
                <a:spcPts val="0"/>
              </a:spcAft>
              <a:buClr>
                <a:schemeClr val="dk1"/>
              </a:buClr>
              <a:buSzPts val="1400"/>
              <a:buFont typeface="Arial"/>
              <a:buChar char="•"/>
            </a:pPr>
            <a:r>
              <a:rPr b="1" lang="es-MX" sz="1400">
                <a:solidFill>
                  <a:schemeClr val="dk1"/>
                </a:solidFill>
                <a:latin typeface="Montserrat"/>
                <a:ea typeface="Montserrat"/>
                <a:cs typeface="Montserrat"/>
                <a:sym typeface="Montserrat"/>
              </a:rPr>
              <a:t>Las preguntas del informe de comité son diseñadas por la Secretaría de la Función Pública y la Instancia Normativa, en caso necesario.</a:t>
            </a:r>
            <a:endParaRPr/>
          </a:p>
          <a:p>
            <a:pPr indent="-342900" lvl="0" marL="342900" marR="0" rtl="0" algn="just">
              <a:spcBef>
                <a:spcPts val="0"/>
              </a:spcBef>
              <a:spcAft>
                <a:spcPts val="0"/>
              </a:spcAft>
              <a:buClr>
                <a:schemeClr val="dk1"/>
              </a:buClr>
              <a:buSzPts val="1400"/>
              <a:buFont typeface="Arial"/>
              <a:buChar char="•"/>
            </a:pPr>
            <a:r>
              <a:rPr b="1" lang="es-MX" sz="1400">
                <a:solidFill>
                  <a:schemeClr val="dk1"/>
                </a:solidFill>
                <a:latin typeface="Montserrat"/>
                <a:ea typeface="Montserrat"/>
                <a:cs typeface="Montserrat"/>
                <a:sym typeface="Montserrat"/>
              </a:rPr>
              <a:t>.</a:t>
            </a:r>
            <a:endParaRPr/>
          </a:p>
          <a:p>
            <a:pPr indent="-342900" lvl="0" marL="342900" marR="0" rtl="0" algn="just">
              <a:spcBef>
                <a:spcPts val="0"/>
              </a:spcBef>
              <a:spcAft>
                <a:spcPts val="0"/>
              </a:spcAft>
              <a:buClr>
                <a:schemeClr val="dk1"/>
              </a:buClr>
              <a:buSzPts val="1400"/>
              <a:buFont typeface="Arial"/>
              <a:buChar char="•"/>
            </a:pPr>
            <a:r>
              <a:rPr b="1" lang="es-MX" sz="1400">
                <a:solidFill>
                  <a:schemeClr val="dk1"/>
                </a:solidFill>
                <a:latin typeface="Montserrat"/>
                <a:ea typeface="Montserrat"/>
                <a:cs typeface="Montserrat"/>
                <a:sym typeface="Montserrat"/>
              </a:rPr>
              <a:t>La Secretaría de la Función Pública Realiza un Documento con todos los programas que participan en la CS.</a:t>
            </a:r>
            <a:endParaRPr sz="1800">
              <a:solidFill>
                <a:schemeClr val="dk1"/>
              </a:solidFill>
              <a:latin typeface="Calibri"/>
              <a:ea typeface="Calibri"/>
              <a:cs typeface="Calibri"/>
              <a:sym typeface="Calibri"/>
            </a:endParaRPr>
          </a:p>
        </p:txBody>
      </p:sp>
      <p:pic>
        <p:nvPicPr>
          <p:cNvPr descr="Logotipo&#10;&#10;Descripción generada automáticamente con confianza baja" id="593" name="Google Shape;593;p30"/>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594" name="Google Shape;594;p30"/>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pic>
        <p:nvPicPr>
          <p:cNvPr id="595" name="Google Shape;595;p30"/>
          <p:cNvPicPr preferRelativeResize="0"/>
          <p:nvPr/>
        </p:nvPicPr>
        <p:blipFill rotWithShape="1">
          <a:blip r:embed="rId8">
            <a:alphaModFix/>
          </a:blip>
          <a:srcRect b="4777" l="1554" r="62694" t="25215"/>
          <a:stretch/>
        </p:blipFill>
        <p:spPr>
          <a:xfrm>
            <a:off x="5636303" y="1930342"/>
            <a:ext cx="2833140" cy="363048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31"/>
          <p:cNvPicPr preferRelativeResize="0"/>
          <p:nvPr/>
        </p:nvPicPr>
        <p:blipFill rotWithShape="1">
          <a:blip r:embed="rId3">
            <a:alphaModFix/>
          </a:blip>
          <a:srcRect b="0" l="0" r="0" t="0"/>
          <a:stretch/>
        </p:blipFill>
        <p:spPr>
          <a:xfrm>
            <a:off x="9120" y="0"/>
            <a:ext cx="9172630" cy="6885296"/>
          </a:xfrm>
          <a:prstGeom prst="rect">
            <a:avLst/>
          </a:prstGeom>
          <a:noFill/>
          <a:ln>
            <a:noFill/>
          </a:ln>
        </p:spPr>
      </p:pic>
      <p:pic>
        <p:nvPicPr>
          <p:cNvPr id="601" name="Google Shape;601;p31"/>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602" name="Google Shape;602;p31"/>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603" name="Google Shape;603;p31"/>
          <p:cNvSpPr/>
          <p:nvPr/>
        </p:nvSpPr>
        <p:spPr>
          <a:xfrm>
            <a:off x="1560352" y="751088"/>
            <a:ext cx="6090407"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604" name="Google Shape;604;p31"/>
          <p:cNvSpPr txBox="1"/>
          <p:nvPr/>
        </p:nvSpPr>
        <p:spPr>
          <a:xfrm>
            <a:off x="1774638" y="867622"/>
            <a:ext cx="5719363" cy="2866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000"/>
              <a:buFont typeface="Montserrat"/>
              <a:buNone/>
            </a:pPr>
            <a:r>
              <a:rPr b="1" lang="es-MX" sz="2000">
                <a:solidFill>
                  <a:srgbClr val="FFFFFF"/>
                </a:solidFill>
                <a:latin typeface="Montserrat"/>
                <a:ea typeface="Montserrat"/>
                <a:cs typeface="Montserrat"/>
                <a:sym typeface="Montserrat"/>
              </a:rPr>
              <a:t>Características del Comité de Contraloría  Social</a:t>
            </a:r>
            <a:endParaRPr b="1" sz="2000">
              <a:solidFill>
                <a:schemeClr val="dk1"/>
              </a:solidFill>
              <a:latin typeface="Montserrat"/>
              <a:ea typeface="Montserrat"/>
              <a:cs typeface="Montserrat"/>
              <a:sym typeface="Montserrat"/>
            </a:endParaRPr>
          </a:p>
        </p:txBody>
      </p:sp>
      <p:sp>
        <p:nvSpPr>
          <p:cNvPr id="605" name="Google Shape;605;p31"/>
          <p:cNvSpPr txBox="1"/>
          <p:nvPr/>
        </p:nvSpPr>
        <p:spPr>
          <a:xfrm>
            <a:off x="3447877" y="1986752"/>
            <a:ext cx="5167617" cy="3785652"/>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MX" sz="2000">
                <a:solidFill>
                  <a:schemeClr val="dk1"/>
                </a:solidFill>
                <a:latin typeface="Montserrat"/>
                <a:ea typeface="Montserrat"/>
                <a:cs typeface="Montserrat"/>
                <a:sym typeface="Montserrat"/>
              </a:rPr>
              <a:t>¿Quién integra el comité de la C. S.? </a:t>
            </a:r>
            <a:endParaRPr/>
          </a:p>
          <a:p>
            <a:pPr indent="0" lvl="0" marL="0" marR="0" rtl="0" algn="just">
              <a:spcBef>
                <a:spcPts val="0"/>
              </a:spcBef>
              <a:spcAft>
                <a:spcPts val="0"/>
              </a:spcAft>
              <a:buNone/>
            </a:pPr>
            <a:r>
              <a:rPr lang="es-MX" sz="2000">
                <a:solidFill>
                  <a:schemeClr val="dk1"/>
                </a:solidFill>
                <a:latin typeface="Montserrat"/>
                <a:ea typeface="Montserrat"/>
                <a:cs typeface="Montserrat"/>
                <a:sym typeface="Montserrat"/>
              </a:rPr>
              <a:t>Los beneficiarios del programa; son los Profesores de Tiempo Completo.  </a:t>
            </a:r>
            <a:endParaRPr/>
          </a:p>
          <a:p>
            <a:pPr indent="0" lvl="0" marL="0" marR="0" rtl="0" algn="just">
              <a:spcBef>
                <a:spcPts val="0"/>
              </a:spcBef>
              <a:spcAft>
                <a:spcPts val="0"/>
              </a:spcAft>
              <a:buNone/>
            </a:pPr>
            <a:r>
              <a:t/>
            </a:r>
            <a:endParaRPr sz="20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b="1" lang="es-MX" sz="2000">
                <a:solidFill>
                  <a:schemeClr val="dk1"/>
                </a:solidFill>
                <a:latin typeface="Montserrat"/>
                <a:ea typeface="Montserrat"/>
                <a:cs typeface="Montserrat"/>
                <a:sym typeface="Montserrat"/>
              </a:rPr>
              <a:t>¿Cuántos integrantes son en el Comité?</a:t>
            </a:r>
            <a:endParaRPr/>
          </a:p>
          <a:p>
            <a:pPr indent="0" lvl="0" marL="0" marR="0" rtl="0" algn="just">
              <a:spcBef>
                <a:spcPts val="0"/>
              </a:spcBef>
              <a:spcAft>
                <a:spcPts val="0"/>
              </a:spcAft>
              <a:buNone/>
            </a:pPr>
            <a:r>
              <a:rPr lang="es-MX" sz="2000">
                <a:solidFill>
                  <a:schemeClr val="dk1"/>
                </a:solidFill>
                <a:latin typeface="Montserrat"/>
                <a:ea typeface="Montserrat"/>
                <a:cs typeface="Montserrat"/>
                <a:sym typeface="Montserrat"/>
              </a:rPr>
              <a:t>El mínimo de integrantes es uno y el máximo abierto. El número de mujeres y hombres deberá ser equilibrado.</a:t>
            </a:r>
            <a:endParaRPr/>
          </a:p>
          <a:p>
            <a:pPr indent="0" lvl="0" marL="0" marR="0" rtl="0" algn="just">
              <a:spcBef>
                <a:spcPts val="0"/>
              </a:spcBef>
              <a:spcAft>
                <a:spcPts val="0"/>
              </a:spcAft>
              <a:buNone/>
            </a:pPr>
            <a:r>
              <a:t/>
            </a:r>
            <a:endParaRPr sz="20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es-MX" sz="2000">
                <a:solidFill>
                  <a:schemeClr val="dk1"/>
                </a:solidFill>
                <a:latin typeface="Montserrat"/>
                <a:ea typeface="Montserrat"/>
                <a:cs typeface="Montserrat"/>
                <a:sym typeface="Montserrat"/>
              </a:rPr>
              <a:t> </a:t>
            </a:r>
            <a:r>
              <a:rPr b="1" lang="es-MX" sz="2000">
                <a:solidFill>
                  <a:schemeClr val="dk1"/>
                </a:solidFill>
                <a:latin typeface="Montserrat"/>
                <a:ea typeface="Montserrat"/>
                <a:cs typeface="Montserrat"/>
                <a:sym typeface="Montserrat"/>
              </a:rPr>
              <a:t>¿Cuántos comités de C. S. serán? </a:t>
            </a:r>
            <a:endParaRPr/>
          </a:p>
          <a:p>
            <a:pPr indent="0" lvl="0" marL="0" marR="0" rtl="0" algn="just">
              <a:spcBef>
                <a:spcPts val="0"/>
              </a:spcBef>
              <a:spcAft>
                <a:spcPts val="0"/>
              </a:spcAft>
              <a:buNone/>
            </a:pPr>
            <a:r>
              <a:rPr lang="es-MX" sz="2000">
                <a:solidFill>
                  <a:schemeClr val="dk1"/>
                </a:solidFill>
                <a:latin typeface="Montserrat"/>
                <a:ea typeface="Montserrat"/>
                <a:cs typeface="Montserrat"/>
                <a:sym typeface="Montserrat"/>
              </a:rPr>
              <a:t>De preferencia uno por el programa.</a:t>
            </a:r>
            <a:endParaRPr sz="1800">
              <a:solidFill>
                <a:schemeClr val="dk1"/>
              </a:solidFill>
              <a:latin typeface="Montserrat"/>
              <a:ea typeface="Montserrat"/>
              <a:cs typeface="Montserrat"/>
              <a:sym typeface="Montserrat"/>
            </a:endParaRPr>
          </a:p>
        </p:txBody>
      </p:sp>
      <p:pic>
        <p:nvPicPr>
          <p:cNvPr descr="Cómo organizar tu próxima reunión online - Cepymenews" id="606" name="Google Shape;606;p31"/>
          <p:cNvPicPr preferRelativeResize="0"/>
          <p:nvPr/>
        </p:nvPicPr>
        <p:blipFill rotWithShape="1">
          <a:blip r:embed="rId6">
            <a:alphaModFix/>
          </a:blip>
          <a:srcRect b="0" l="0" r="0" t="0"/>
          <a:stretch/>
        </p:blipFill>
        <p:spPr>
          <a:xfrm>
            <a:off x="346840" y="1707622"/>
            <a:ext cx="2933700" cy="1721378"/>
          </a:xfrm>
          <a:prstGeom prst="rect">
            <a:avLst/>
          </a:prstGeom>
          <a:noFill/>
          <a:ln>
            <a:noFill/>
          </a:ln>
        </p:spPr>
      </p:pic>
      <p:pic>
        <p:nvPicPr>
          <p:cNvPr descr="CONFORMAN EN ISLA MUJERES LOS COMITÉS DE LA CONTRALORÍA SOCIAL PARA LA  VIGILANCIA DE OBRAS EN EL MUNICIPIO – Ayuntamiento de Isla Mujeres" id="607" name="Google Shape;607;p31"/>
          <p:cNvPicPr preferRelativeResize="0"/>
          <p:nvPr/>
        </p:nvPicPr>
        <p:blipFill rotWithShape="1">
          <a:blip r:embed="rId7">
            <a:alphaModFix/>
          </a:blip>
          <a:srcRect b="0" l="0" r="0" t="0"/>
          <a:stretch/>
        </p:blipFill>
        <p:spPr>
          <a:xfrm>
            <a:off x="385893" y="3903372"/>
            <a:ext cx="2855595" cy="2016898"/>
          </a:xfrm>
          <a:prstGeom prst="rect">
            <a:avLst/>
          </a:prstGeom>
          <a:noFill/>
          <a:ln>
            <a:noFill/>
          </a:ln>
        </p:spPr>
      </p:pic>
      <p:pic>
        <p:nvPicPr>
          <p:cNvPr descr="Logotipo&#10;&#10;Descripción generada automáticamente con confianza baja" id="608" name="Google Shape;608;p31"/>
          <p:cNvPicPr preferRelativeResize="0"/>
          <p:nvPr/>
        </p:nvPicPr>
        <p:blipFill rotWithShape="1">
          <a:blip r:embed="rId8">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609" name="Google Shape;609;p31"/>
          <p:cNvPicPr preferRelativeResize="0"/>
          <p:nvPr/>
        </p:nvPicPr>
        <p:blipFill rotWithShape="1">
          <a:blip r:embed="rId9">
            <a:alphaModFix/>
          </a:blip>
          <a:srcRect b="0" l="0" r="0" t="0"/>
          <a:stretch/>
        </p:blipFill>
        <p:spPr>
          <a:xfrm>
            <a:off x="7650759" y="6321295"/>
            <a:ext cx="1040235" cy="4874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p32"/>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615" name="Google Shape;615;p32"/>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616" name="Google Shape;616;p32"/>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617" name="Google Shape;617;p32"/>
          <p:cNvSpPr/>
          <p:nvPr/>
        </p:nvSpPr>
        <p:spPr>
          <a:xfrm>
            <a:off x="912562" y="696732"/>
            <a:ext cx="6698609" cy="83046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618" name="Google Shape;618;p32"/>
          <p:cNvSpPr txBox="1"/>
          <p:nvPr/>
        </p:nvSpPr>
        <p:spPr>
          <a:xfrm>
            <a:off x="998128" y="829956"/>
            <a:ext cx="6565407" cy="619016"/>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200"/>
              <a:buFont typeface="Montserrat"/>
              <a:buNone/>
            </a:pPr>
            <a:r>
              <a:rPr b="1" lang="es-MX" sz="2200">
                <a:solidFill>
                  <a:schemeClr val="lt1"/>
                </a:solidFill>
                <a:latin typeface="Montserrat"/>
                <a:ea typeface="Montserrat"/>
                <a:cs typeface="Montserrat"/>
                <a:sym typeface="Montserrat"/>
              </a:rPr>
              <a:t>Participación de los Órganos de Fiscalización y de Vigilancia</a:t>
            </a:r>
            <a:endParaRPr/>
          </a:p>
        </p:txBody>
      </p:sp>
      <p:pic>
        <p:nvPicPr>
          <p:cNvPr descr="Un dibujo de una persona&#10;&#10;Descripción generada automáticamente con confianza media" id="619" name="Google Shape;619;p32"/>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620" name="Google Shape;620;p32"/>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sp>
        <p:nvSpPr>
          <p:cNvPr id="621" name="Google Shape;621;p32"/>
          <p:cNvSpPr/>
          <p:nvPr/>
        </p:nvSpPr>
        <p:spPr>
          <a:xfrm>
            <a:off x="879077" y="1820411"/>
            <a:ext cx="5161516" cy="4366154"/>
          </a:xfrm>
          <a:prstGeom prst="rect">
            <a:avLst/>
          </a:prstGeom>
          <a:solidFill>
            <a:srgbClr val="E2671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32"/>
          <p:cNvSpPr txBox="1"/>
          <p:nvPr/>
        </p:nvSpPr>
        <p:spPr>
          <a:xfrm>
            <a:off x="952150" y="1974235"/>
            <a:ext cx="4728117" cy="37394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700">
              <a:solidFill>
                <a:schemeClr val="lt1"/>
              </a:solidFill>
              <a:latin typeface="Montserrat"/>
              <a:ea typeface="Montserrat"/>
              <a:cs typeface="Montserrat"/>
              <a:sym typeface="Montserrat"/>
            </a:endParaRPr>
          </a:p>
          <a:p>
            <a:pPr indent="-342900" lvl="0" marL="342900" marR="0" rtl="0" algn="just">
              <a:spcBef>
                <a:spcPts val="0"/>
              </a:spcBef>
              <a:spcAft>
                <a:spcPts val="0"/>
              </a:spcAft>
              <a:buClr>
                <a:schemeClr val="lt1"/>
              </a:buClr>
              <a:buSzPts val="2200"/>
              <a:buFont typeface="Arial"/>
              <a:buChar char="•"/>
            </a:pPr>
            <a:r>
              <a:rPr lang="es-MX" sz="2200">
                <a:solidFill>
                  <a:schemeClr val="lt1"/>
                </a:solidFill>
                <a:latin typeface="Montserrat"/>
                <a:ea typeface="Montserrat"/>
                <a:cs typeface="Montserrat"/>
                <a:sym typeface="Montserrat"/>
              </a:rPr>
              <a:t>La Auditoría Superior de la Federación y la Secretaría de la Función Pública a través de los Órganos Internos de Control (OIC y el OEC) son los responsables de auditar el cumplimiento  de las actividades comprometidas por la Instancia Normativa e Instancia Ejecutora.</a:t>
            </a:r>
            <a:endParaRPr/>
          </a:p>
        </p:txBody>
      </p:sp>
      <p:pic>
        <p:nvPicPr>
          <p:cNvPr descr="Lupa" id="623" name="Google Shape;623;p32"/>
          <p:cNvPicPr preferRelativeResize="0"/>
          <p:nvPr/>
        </p:nvPicPr>
        <p:blipFill rotWithShape="1">
          <a:blip r:embed="rId8">
            <a:alphaModFix/>
          </a:blip>
          <a:srcRect b="0" l="0" r="0" t="0"/>
          <a:stretch/>
        </p:blipFill>
        <p:spPr>
          <a:xfrm>
            <a:off x="6342321" y="2412877"/>
            <a:ext cx="2537701" cy="247732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id="628" name="Google Shape;628;p33"/>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629" name="Google Shape;629;p33"/>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630" name="Google Shape;630;p33"/>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631" name="Google Shape;631;p33"/>
          <p:cNvSpPr/>
          <p:nvPr/>
        </p:nvSpPr>
        <p:spPr>
          <a:xfrm>
            <a:off x="1330171" y="736936"/>
            <a:ext cx="6080286" cy="369332"/>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rPr b="1" lang="es-MX" sz="1800">
                <a:solidFill>
                  <a:schemeClr val="lt1"/>
                </a:solidFill>
                <a:latin typeface="Montserrat"/>
                <a:ea typeface="Montserrat"/>
                <a:cs typeface="Montserrat"/>
                <a:sym typeface="Montserrat"/>
              </a:rPr>
              <a:t>Mecanismos de Atención de Quejas y Denuncias</a:t>
            </a:r>
            <a:endParaRPr/>
          </a:p>
        </p:txBody>
      </p:sp>
      <p:pic>
        <p:nvPicPr>
          <p:cNvPr descr="Logotipo&#10;&#10;Descripción generada automáticamente con confianza baja" id="632" name="Google Shape;632;p33"/>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633" name="Google Shape;633;p33"/>
          <p:cNvPicPr preferRelativeResize="0"/>
          <p:nvPr/>
        </p:nvPicPr>
        <p:blipFill rotWithShape="1">
          <a:blip r:embed="rId7">
            <a:alphaModFix/>
          </a:blip>
          <a:srcRect b="0" l="0" r="0" t="0"/>
          <a:stretch/>
        </p:blipFill>
        <p:spPr>
          <a:xfrm>
            <a:off x="7656319" y="6301673"/>
            <a:ext cx="1040235" cy="487438"/>
          </a:xfrm>
          <a:prstGeom prst="rect">
            <a:avLst/>
          </a:prstGeom>
          <a:noFill/>
          <a:ln>
            <a:noFill/>
          </a:ln>
        </p:spPr>
      </p:pic>
      <p:sp>
        <p:nvSpPr>
          <p:cNvPr id="634" name="Google Shape;634;p33"/>
          <p:cNvSpPr/>
          <p:nvPr/>
        </p:nvSpPr>
        <p:spPr>
          <a:xfrm>
            <a:off x="467833" y="1230905"/>
            <a:ext cx="8228720" cy="501281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33"/>
          <p:cNvSpPr txBox="1"/>
          <p:nvPr/>
        </p:nvSpPr>
        <p:spPr>
          <a:xfrm>
            <a:off x="791587" y="1257010"/>
            <a:ext cx="7560826" cy="492955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000">
                <a:solidFill>
                  <a:schemeClr val="lt1"/>
                </a:solidFill>
                <a:latin typeface="Montserrat"/>
                <a:ea typeface="Montserrat"/>
                <a:cs typeface="Montserrat"/>
                <a:sym typeface="Montserrat"/>
              </a:rPr>
              <a:t>Los medios disponibles para la presentación de Quejas y Denuncias a nivel federal son:</a:t>
            </a:r>
            <a:endParaRPr/>
          </a:p>
          <a:p>
            <a:pPr indent="0" lvl="0" marL="0" marR="0" rtl="0" algn="just">
              <a:spcBef>
                <a:spcPts val="0"/>
              </a:spcBef>
              <a:spcAft>
                <a:spcPts val="0"/>
              </a:spcAft>
              <a:buNone/>
            </a:pPr>
            <a:r>
              <a:t/>
            </a:r>
            <a:endParaRPr sz="1000">
              <a:solidFill>
                <a:schemeClr val="lt1"/>
              </a:solidFill>
              <a:latin typeface="Montserrat"/>
              <a:ea typeface="Montserrat"/>
              <a:cs typeface="Montserrat"/>
              <a:sym typeface="Montserrat"/>
            </a:endParaRPr>
          </a:p>
          <a:p>
            <a:pPr indent="0" lvl="0" marL="449580" marR="0" rtl="0" algn="just">
              <a:spcBef>
                <a:spcPts val="0"/>
              </a:spcBef>
              <a:spcAft>
                <a:spcPts val="0"/>
              </a:spcAft>
              <a:buNone/>
            </a:pPr>
            <a:r>
              <a:rPr b="1" lang="es-MX" sz="900">
                <a:solidFill>
                  <a:schemeClr val="lt1"/>
                </a:solidFill>
                <a:latin typeface="Verdana"/>
                <a:ea typeface="Verdana"/>
                <a:cs typeface="Verdana"/>
                <a:sym typeface="Verdana"/>
              </a:rPr>
              <a:t>En la Secretaría de la Función Pública:</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Denuncia Ciudadana de la Corrupción (SIDEC):</a:t>
            </a:r>
            <a:endParaRPr sz="900">
              <a:solidFill>
                <a:schemeClr val="lt1"/>
              </a:solidFill>
              <a:latin typeface="Verdana"/>
              <a:ea typeface="Verdana"/>
              <a:cs typeface="Verdana"/>
              <a:sym typeface="Verdana"/>
            </a:endParaRPr>
          </a:p>
          <a:p>
            <a:pPr indent="0" lvl="0" marL="457200" marR="0" rtl="0" algn="just">
              <a:spcBef>
                <a:spcPts val="50"/>
              </a:spcBef>
              <a:spcAft>
                <a:spcPts val="0"/>
              </a:spcAft>
              <a:buNone/>
            </a:pPr>
            <a:r>
              <a:rPr lang="es-MX" sz="900">
                <a:solidFill>
                  <a:schemeClr val="lt1"/>
                </a:solidFill>
                <a:latin typeface="Montserrat"/>
                <a:ea typeface="Montserrat"/>
                <a:cs typeface="Montserrat"/>
                <a:sym typeface="Montserrat"/>
              </a:rPr>
              <a:t>https//sidec.funcionpublica.gob.mx/#!</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Vía correspondencia: Dirección General de Denuncias e Investigaciones de la Secretaría de la Función Pública en Av. Insurgentes Sur No. 1735, Piso 2 Ala Norte, Guadalupe Inn, Álvaro Obregón, CP 01020, Ciudad de México.</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Vía telefónica: En el interior de la República al 800 11 28 700 y en la Ciudad de México 55 2000 2000.</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Presencial: En el módulo 3 de la SFP en Av. Insurgentes Sur No. 1735, PB, Guadalupe Inn, Álvaro Obregón, CP 01020, Ciudad de México.</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Aplicación (App) “Denuncia Ciudadana de la Corrupción”</a:t>
            </a:r>
            <a:endParaRPr/>
          </a:p>
          <a:p>
            <a:pPr indent="0" lvl="0" marL="0" marR="0" rtl="0" algn="just">
              <a:spcBef>
                <a:spcPts val="50"/>
              </a:spcBef>
              <a:spcAft>
                <a:spcPts val="0"/>
              </a:spcAft>
              <a:buNone/>
            </a:pPr>
            <a:r>
              <a:t/>
            </a:r>
            <a:endParaRPr sz="900">
              <a:solidFill>
                <a:schemeClr val="lt1"/>
              </a:solidFill>
              <a:latin typeface="Montserrat"/>
              <a:ea typeface="Montserrat"/>
              <a:cs typeface="Montserrat"/>
              <a:sym typeface="Montserrat"/>
            </a:endParaRPr>
          </a:p>
          <a:p>
            <a:pPr indent="0" lvl="0" marL="449580" marR="0" rtl="0" algn="just">
              <a:spcBef>
                <a:spcPts val="0"/>
              </a:spcBef>
              <a:spcAft>
                <a:spcPts val="0"/>
              </a:spcAft>
              <a:buNone/>
            </a:pPr>
            <a:r>
              <a:rPr b="1" lang="es-MX" sz="900">
                <a:solidFill>
                  <a:schemeClr val="lt1"/>
                </a:solidFill>
                <a:latin typeface="Verdana"/>
                <a:ea typeface="Verdana"/>
                <a:cs typeface="Verdana"/>
                <a:sym typeface="Verdana"/>
              </a:rPr>
              <a:t>En el Órgano Interno de Control:</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Correo electrónico especial: quejas@nube.sep.gob.mx, con el objeto de facilitar a los miembros de las comunidades universitarias y población en general, la emisión de preguntas y/o sugerencias o, en su caso, inconformidades sobre el desarrollo de los proyectos apoyados con recursos del programa.</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Telefónicamente al número 55 36 01 86 50.</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Directamente en el Órgano Interno de Control de la SEP ubicado en: Av. Universidad 1074, Col. Xoco, Alcaldía Benito Juárez, C.P. 03330, Cd. de México, Méx.</a:t>
            </a:r>
            <a:endParaRPr sz="900">
              <a:solidFill>
                <a:schemeClr val="lt1"/>
              </a:solidFill>
              <a:latin typeface="Verdana"/>
              <a:ea typeface="Verdana"/>
              <a:cs typeface="Verdana"/>
              <a:sym typeface="Verdana"/>
            </a:endParaRPr>
          </a:p>
          <a:p>
            <a:pPr indent="0" lvl="0" marL="0" marR="0" rtl="0" algn="just">
              <a:spcBef>
                <a:spcPts val="50"/>
              </a:spcBef>
              <a:spcAft>
                <a:spcPts val="0"/>
              </a:spcAft>
              <a:buNone/>
            </a:pPr>
            <a:r>
              <a:t/>
            </a:r>
            <a:endParaRPr sz="900">
              <a:solidFill>
                <a:schemeClr val="lt1"/>
              </a:solidFill>
              <a:latin typeface="Verdana"/>
              <a:ea typeface="Verdana"/>
              <a:cs typeface="Verdana"/>
              <a:sym typeface="Verdana"/>
            </a:endParaRPr>
          </a:p>
          <a:p>
            <a:pPr indent="0" lvl="0" marL="449580" marR="0" rtl="0" algn="l">
              <a:spcBef>
                <a:spcPts val="0"/>
              </a:spcBef>
              <a:spcAft>
                <a:spcPts val="0"/>
              </a:spcAft>
              <a:buNone/>
            </a:pPr>
            <a:r>
              <a:rPr lang="es-MX" sz="900">
                <a:solidFill>
                  <a:schemeClr val="dk1"/>
                </a:solidFill>
                <a:latin typeface="Montserrat"/>
                <a:ea typeface="Montserrat"/>
                <a:cs typeface="Montserrat"/>
                <a:sym typeface="Montserrat"/>
              </a:rPr>
              <a:t> </a:t>
            </a:r>
            <a:r>
              <a:rPr b="1" lang="es-MX" sz="900" u="sng">
                <a:solidFill>
                  <a:schemeClr val="lt1"/>
                </a:solidFill>
                <a:latin typeface="Verdana"/>
                <a:ea typeface="Verdana"/>
                <a:cs typeface="Verdana"/>
                <a:sym typeface="Verdana"/>
              </a:rPr>
              <a:t>En la Instancia Normativa: </a:t>
            </a:r>
            <a:endParaRPr b="1"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Correo electrónico especial:</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 </a:t>
            </a:r>
            <a:r>
              <a:rPr lang="es-MX" sz="900" u="sng">
                <a:solidFill>
                  <a:schemeClr val="lt1"/>
                </a:solidFill>
                <a:latin typeface="Montserrat"/>
                <a:ea typeface="Montserrat"/>
                <a:cs typeface="Montserrat"/>
                <a:sym typeface="Montserrat"/>
              </a:rPr>
              <a:t>quejas_denuncias@nube.sep.gob.mx</a:t>
            </a:r>
            <a:r>
              <a:rPr lang="es-MX" sz="900">
                <a:solidFill>
                  <a:schemeClr val="lt1"/>
                </a:solidFill>
                <a:latin typeface="Montserrat"/>
                <a:ea typeface="Montserrat"/>
                <a:cs typeface="Montserrat"/>
                <a:sym typeface="Montserrat"/>
              </a:rPr>
              <a:t>, con el objeto de facilitar a los miembros de las comunidades universitarias y población en general, la emisión de preguntas y/o sugerencias o, en su caso, inconformidades sobre el desarrollo de los proyectos apoyados con recursos del Programa.</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Directamente en la Dirección de Planeación, Evaluación e Informática de la Dirección General, con la Subdirectora de Evaluación, en Av. Universidad 1200, Sector 3-22 del tercer piso en la Colonia Xoco, Alcaldía Benito Juárez, Ciudad de México, México C.P. 03330; o bien, </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Telefónicamente: Comunicarse al 55 36 01 16 10 o al Conmutador de la SEP: 55 36 01 16 00, extensiones 67151 o  67153,</a:t>
            </a:r>
            <a:endParaRPr sz="900">
              <a:solidFill>
                <a:schemeClr val="lt1"/>
              </a:solidFill>
              <a:latin typeface="Verdana"/>
              <a:ea typeface="Verdana"/>
              <a:cs typeface="Verdana"/>
              <a:sym typeface="Verdana"/>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Correo electrónico: </a:t>
            </a:r>
            <a:r>
              <a:rPr lang="es-MX" sz="900" u="sng" strike="noStrike">
                <a:solidFill>
                  <a:schemeClr val="lt1"/>
                </a:solidFill>
                <a:latin typeface="Montserrat"/>
                <a:ea typeface="Montserrat"/>
                <a:cs typeface="Montserrat"/>
                <a:sym typeface="Montserrat"/>
                <a:hlinkClick r:id="rId8">
                  <a:extLst>
                    <a:ext uri="{A12FA001-AC4F-418D-AE19-62706E023703}">
                      <ahyp:hlinkClr val="tx"/>
                    </a:ext>
                  </a:extLst>
                </a:hlinkClick>
              </a:rPr>
              <a:t>stapia@nube.sep.gob.mx</a:t>
            </a:r>
            <a:endParaRPr sz="900">
              <a:solidFill>
                <a:schemeClr val="lt1"/>
              </a:solidFill>
              <a:latin typeface="Verdana"/>
              <a:ea typeface="Verdana"/>
              <a:cs typeface="Verdana"/>
              <a:sym typeface="Verdana"/>
            </a:endParaRPr>
          </a:p>
          <a:p>
            <a:pPr indent="0" lvl="0" marL="0" marR="0" rtl="0" algn="just">
              <a:spcBef>
                <a:spcPts val="0"/>
              </a:spcBef>
              <a:spcAft>
                <a:spcPts val="0"/>
              </a:spcAft>
              <a:buNone/>
            </a:pPr>
            <a:r>
              <a:t/>
            </a:r>
            <a:endParaRPr sz="1000">
              <a:solidFill>
                <a:schemeClr val="dk1"/>
              </a:solidFill>
              <a:latin typeface="Verdana"/>
              <a:ea typeface="Verdana"/>
              <a:cs typeface="Verdana"/>
              <a:sym typeface="Verdana"/>
            </a:endParaRPr>
          </a:p>
          <a:p>
            <a:pPr indent="0" lvl="0" marL="449580" marR="0" rtl="0" algn="l">
              <a:spcBef>
                <a:spcPts val="0"/>
              </a:spcBef>
              <a:spcAft>
                <a:spcPts val="0"/>
              </a:spcAft>
              <a:buNone/>
            </a:pPr>
            <a:r>
              <a:rPr b="1" lang="es-MX" sz="900" u="sng">
                <a:solidFill>
                  <a:schemeClr val="lt1"/>
                </a:solidFill>
                <a:latin typeface="Verdana"/>
                <a:ea typeface="Verdana"/>
                <a:cs typeface="Verdana"/>
                <a:sym typeface="Verdana"/>
              </a:rPr>
              <a:t>Órganos Estatales de  Control (OEC): </a:t>
            </a:r>
            <a:endParaRPr/>
          </a:p>
          <a:p>
            <a:pPr indent="-342900" lvl="0" marL="342900" marR="0" rtl="0" algn="just">
              <a:spcBef>
                <a:spcPts val="50"/>
              </a:spcBef>
              <a:spcAft>
                <a:spcPts val="0"/>
              </a:spcAft>
              <a:buClr>
                <a:schemeClr val="lt1"/>
              </a:buClr>
              <a:buSzPts val="900"/>
              <a:buFont typeface="Noto Sans Symbols"/>
              <a:buChar char="∙"/>
            </a:pPr>
            <a:r>
              <a:rPr lang="es-MX" sz="900">
                <a:solidFill>
                  <a:schemeClr val="lt1"/>
                </a:solidFill>
                <a:latin typeface="Montserrat"/>
                <a:ea typeface="Montserrat"/>
                <a:cs typeface="Montserrat"/>
                <a:sym typeface="Montserrat"/>
              </a:rPr>
              <a:t>A nivel estatal los establecidos por los en cada entidad federativa.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34"/>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641" name="Google Shape;641;p34"/>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642" name="Google Shape;642;p34"/>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643" name="Google Shape;643;p34"/>
          <p:cNvSpPr/>
          <p:nvPr/>
        </p:nvSpPr>
        <p:spPr>
          <a:xfrm>
            <a:off x="2055304" y="660801"/>
            <a:ext cx="4924336"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644" name="Google Shape;644;p34"/>
          <p:cNvSpPr txBox="1"/>
          <p:nvPr/>
        </p:nvSpPr>
        <p:spPr>
          <a:xfrm>
            <a:off x="2327945" y="777081"/>
            <a:ext cx="4379053" cy="2866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000"/>
              <a:buFont typeface="Montserrat"/>
              <a:buNone/>
            </a:pPr>
            <a:r>
              <a:rPr b="1" lang="es-MX" sz="2000">
                <a:solidFill>
                  <a:srgbClr val="FFFFFF"/>
                </a:solidFill>
                <a:latin typeface="Montserrat"/>
                <a:ea typeface="Montserrat"/>
                <a:cs typeface="Montserrat"/>
                <a:sym typeface="Montserrat"/>
              </a:rPr>
              <a:t>Contribución de la Contraloría Social</a:t>
            </a:r>
            <a:endParaRPr b="1" sz="2000">
              <a:solidFill>
                <a:schemeClr val="dk1"/>
              </a:solidFill>
              <a:latin typeface="Montserrat"/>
              <a:ea typeface="Montserrat"/>
              <a:cs typeface="Montserrat"/>
              <a:sym typeface="Montserrat"/>
            </a:endParaRPr>
          </a:p>
        </p:txBody>
      </p:sp>
      <p:sp>
        <p:nvSpPr>
          <p:cNvPr id="645" name="Google Shape;645;p34"/>
          <p:cNvSpPr txBox="1"/>
          <p:nvPr/>
        </p:nvSpPr>
        <p:spPr>
          <a:xfrm>
            <a:off x="2675304" y="1594838"/>
            <a:ext cx="4722225" cy="825234"/>
          </a:xfrm>
          <a:prstGeom prst="rect">
            <a:avLst/>
          </a:prstGeom>
          <a:noFill/>
          <a:ln>
            <a:noFill/>
          </a:ln>
        </p:spPr>
        <p:txBody>
          <a:bodyPr anchorCtr="0" anchor="t" bIns="45700" lIns="91425" spcFirstLastPara="1" rIns="91425" wrap="square" tIns="45700">
            <a:noAutofit/>
          </a:bodyPr>
          <a:lstStyle/>
          <a:p>
            <a:pPr indent="-101600" lvl="0" marL="228600" marR="0" rtl="0" algn="just">
              <a:lnSpc>
                <a:spcPct val="90000"/>
              </a:lnSpc>
              <a:spcBef>
                <a:spcPts val="0"/>
              </a:spcBef>
              <a:spcAft>
                <a:spcPts val="0"/>
              </a:spcAft>
              <a:buClr>
                <a:schemeClr val="dk1"/>
              </a:buClr>
              <a:buSzPts val="2000"/>
              <a:buFont typeface="Arial"/>
              <a:buNone/>
            </a:pPr>
            <a:r>
              <a:t/>
            </a:r>
            <a:endParaRPr b="1" i="0" sz="2000" u="none" cap="none" strike="noStrike">
              <a:solidFill>
                <a:srgbClr val="6F7271"/>
              </a:solidFill>
              <a:latin typeface="Arial"/>
              <a:ea typeface="Arial"/>
              <a:cs typeface="Arial"/>
              <a:sym typeface="Arial"/>
            </a:endParaRPr>
          </a:p>
        </p:txBody>
      </p:sp>
      <p:pic>
        <p:nvPicPr>
          <p:cNvPr descr="Logotipo&#10;&#10;Descripción generada automáticamente con confianza baja" id="646" name="Google Shape;646;p34"/>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647" name="Google Shape;647;p34"/>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sp>
        <p:nvSpPr>
          <p:cNvPr id="648" name="Google Shape;648;p34"/>
          <p:cNvSpPr/>
          <p:nvPr/>
        </p:nvSpPr>
        <p:spPr>
          <a:xfrm>
            <a:off x="723303" y="1444474"/>
            <a:ext cx="7799491" cy="2949622"/>
          </a:xfrm>
          <a:prstGeom prst="rect">
            <a:avLst/>
          </a:prstGeom>
          <a:solidFill>
            <a:srgbClr val="285C4D"/>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34"/>
          <p:cNvSpPr txBox="1"/>
          <p:nvPr/>
        </p:nvSpPr>
        <p:spPr>
          <a:xfrm>
            <a:off x="850605" y="1716440"/>
            <a:ext cx="7570092" cy="267765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400"/>
              <a:buFont typeface="Noto Sans Symbols"/>
              <a:buChar char="✔"/>
            </a:pPr>
            <a:r>
              <a:rPr b="1" lang="es-MX" sz="1400">
                <a:solidFill>
                  <a:schemeClr val="lt1"/>
                </a:solidFill>
                <a:latin typeface="Montserrat"/>
                <a:ea typeface="Montserrat"/>
                <a:cs typeface="Montserrat"/>
                <a:sym typeface="Montserrat"/>
              </a:rPr>
              <a:t>Garantiza la transparencia y la rendición de cuentas,</a:t>
            </a:r>
            <a:endParaRPr/>
          </a:p>
          <a:p>
            <a:pPr indent="-285750" lvl="0" marL="285750" marR="0" rtl="0" algn="l">
              <a:spcBef>
                <a:spcPts val="0"/>
              </a:spcBef>
              <a:spcAft>
                <a:spcPts val="0"/>
              </a:spcAft>
              <a:buClr>
                <a:schemeClr val="lt1"/>
              </a:buClr>
              <a:buSzPts val="1400"/>
              <a:buFont typeface="Noto Sans Symbols"/>
              <a:buChar char="✔"/>
            </a:pPr>
            <a:r>
              <a:rPr b="1" lang="es-MX" sz="1400">
                <a:solidFill>
                  <a:schemeClr val="lt1"/>
                </a:solidFill>
                <a:latin typeface="Montserrat"/>
                <a:ea typeface="Montserrat"/>
                <a:cs typeface="Montserrat"/>
                <a:sym typeface="Montserrat"/>
              </a:rPr>
              <a:t>Crea una corresponsabilidad den el Estado y los beneficiarios,</a:t>
            </a:r>
            <a:endParaRPr/>
          </a:p>
          <a:p>
            <a:pPr indent="-285750" lvl="0" marL="285750" marR="0" rtl="0" algn="l">
              <a:spcBef>
                <a:spcPts val="0"/>
              </a:spcBef>
              <a:spcAft>
                <a:spcPts val="0"/>
              </a:spcAft>
              <a:buClr>
                <a:schemeClr val="lt1"/>
              </a:buClr>
              <a:buSzPts val="1400"/>
              <a:buFont typeface="Noto Sans Symbols"/>
              <a:buChar char="✔"/>
            </a:pPr>
            <a:r>
              <a:rPr b="1" lang="es-MX" sz="1400">
                <a:solidFill>
                  <a:schemeClr val="lt1"/>
                </a:solidFill>
                <a:latin typeface="Montserrat"/>
                <a:ea typeface="Montserrat"/>
                <a:cs typeface="Montserrat"/>
                <a:sym typeface="Montserrat"/>
              </a:rPr>
              <a:t>Favorece la participación organizada de grupos vulnerables,</a:t>
            </a:r>
            <a:endParaRPr/>
          </a:p>
          <a:p>
            <a:pPr indent="-285750" lvl="0" marL="285750" marR="0" rtl="0" algn="l">
              <a:spcBef>
                <a:spcPts val="0"/>
              </a:spcBef>
              <a:spcAft>
                <a:spcPts val="0"/>
              </a:spcAft>
              <a:buClr>
                <a:schemeClr val="lt1"/>
              </a:buClr>
              <a:buSzPts val="1400"/>
              <a:buFont typeface="Noto Sans Symbols"/>
              <a:buChar char="✔"/>
            </a:pPr>
            <a:r>
              <a:rPr b="1" lang="es-MX" sz="1400">
                <a:solidFill>
                  <a:schemeClr val="lt1"/>
                </a:solidFill>
                <a:latin typeface="Montserrat"/>
                <a:ea typeface="Montserrat"/>
                <a:cs typeface="Montserrat"/>
                <a:sym typeface="Montserrat"/>
              </a:rPr>
              <a:t>Ayuda a mejorar las obras, apoyos y servicios públicos,</a:t>
            </a:r>
            <a:endParaRPr/>
          </a:p>
          <a:p>
            <a:pPr indent="-285750" lvl="0" marL="285750" marR="0" rtl="0" algn="l">
              <a:spcBef>
                <a:spcPts val="0"/>
              </a:spcBef>
              <a:spcAft>
                <a:spcPts val="0"/>
              </a:spcAft>
              <a:buClr>
                <a:schemeClr val="lt1"/>
              </a:buClr>
              <a:buSzPts val="1400"/>
              <a:buFont typeface="Noto Sans Symbols"/>
              <a:buChar char="✔"/>
            </a:pPr>
            <a:r>
              <a:rPr b="1" lang="es-MX" sz="1400">
                <a:solidFill>
                  <a:schemeClr val="lt1"/>
                </a:solidFill>
                <a:latin typeface="Montserrat"/>
                <a:ea typeface="Montserrat"/>
                <a:cs typeface="Montserrat"/>
                <a:sym typeface="Montserrat"/>
              </a:rPr>
              <a:t>Inhibe la corrupción, la discrecionalidad y el uso político de los programas públicos,</a:t>
            </a:r>
            <a:endParaRPr/>
          </a:p>
          <a:p>
            <a:pPr indent="-285750" lvl="0" marL="285750" marR="0" rtl="0" algn="l">
              <a:spcBef>
                <a:spcPts val="0"/>
              </a:spcBef>
              <a:spcAft>
                <a:spcPts val="0"/>
              </a:spcAft>
              <a:buClr>
                <a:schemeClr val="lt1"/>
              </a:buClr>
              <a:buSzPts val="1400"/>
              <a:buFont typeface="Noto Sans Symbols"/>
              <a:buChar char="✔"/>
            </a:pPr>
            <a:r>
              <a:rPr b="1" lang="es-MX" sz="1400">
                <a:solidFill>
                  <a:schemeClr val="lt1"/>
                </a:solidFill>
                <a:latin typeface="Montserrat"/>
                <a:ea typeface="Montserrat"/>
                <a:cs typeface="Montserrat"/>
                <a:sym typeface="Montserrat"/>
              </a:rPr>
              <a:t>Combate la corrupción e impunidad,</a:t>
            </a:r>
            <a:endParaRPr/>
          </a:p>
          <a:p>
            <a:pPr indent="-285750" lvl="0" marL="285750" marR="0" rtl="0" algn="l">
              <a:spcBef>
                <a:spcPts val="0"/>
              </a:spcBef>
              <a:spcAft>
                <a:spcPts val="0"/>
              </a:spcAft>
              <a:buClr>
                <a:schemeClr val="lt1"/>
              </a:buClr>
              <a:buSzPts val="1400"/>
              <a:buFont typeface="Noto Sans Symbols"/>
              <a:buChar char="✔"/>
            </a:pPr>
            <a:r>
              <a:rPr b="1" lang="es-MX" sz="1400">
                <a:solidFill>
                  <a:schemeClr val="lt1"/>
                </a:solidFill>
                <a:latin typeface="Montserrat"/>
                <a:ea typeface="Montserrat"/>
                <a:cs typeface="Montserrat"/>
                <a:sym typeface="Montserrat"/>
              </a:rPr>
              <a:t>Aporta elementos para establecer estrategias de fiscalización,</a:t>
            </a:r>
            <a:endParaRPr/>
          </a:p>
          <a:p>
            <a:pPr indent="-285750" lvl="0" marL="285750" marR="0" rtl="0" algn="l">
              <a:spcBef>
                <a:spcPts val="0"/>
              </a:spcBef>
              <a:spcAft>
                <a:spcPts val="0"/>
              </a:spcAft>
              <a:buClr>
                <a:schemeClr val="lt1"/>
              </a:buClr>
              <a:buSzPts val="1400"/>
              <a:buFont typeface="Noto Sans Symbols"/>
              <a:buChar char="✔"/>
            </a:pPr>
            <a:r>
              <a:rPr b="1" lang="es-MX" sz="1400">
                <a:solidFill>
                  <a:schemeClr val="lt1"/>
                </a:solidFill>
                <a:latin typeface="Montserrat"/>
                <a:ea typeface="Montserrat"/>
                <a:cs typeface="Montserrat"/>
                <a:sym typeface="Montserrat"/>
              </a:rPr>
              <a:t>Vinculación con otros actores para el logro de resultados,</a:t>
            </a:r>
            <a:endParaRPr/>
          </a:p>
          <a:p>
            <a:pPr indent="-285750" lvl="0" marL="285750" marR="0" rtl="0" algn="l">
              <a:spcBef>
                <a:spcPts val="0"/>
              </a:spcBef>
              <a:spcAft>
                <a:spcPts val="0"/>
              </a:spcAft>
              <a:buClr>
                <a:schemeClr val="lt1"/>
              </a:buClr>
              <a:buSzPts val="1400"/>
              <a:buFont typeface="Noto Sans Symbols"/>
              <a:buChar char="✔"/>
            </a:pPr>
            <a:r>
              <a:rPr b="1" lang="es-MX" sz="1400">
                <a:solidFill>
                  <a:schemeClr val="lt1"/>
                </a:solidFill>
                <a:latin typeface="Montserrat"/>
                <a:ea typeface="Montserrat"/>
                <a:cs typeface="Montserrat"/>
                <a:sym typeface="Montserrat"/>
              </a:rPr>
              <a:t>Fortalece los vínculos de confianza entre el gobierno y sociedad y</a:t>
            </a:r>
            <a:endParaRPr/>
          </a:p>
          <a:p>
            <a:pPr indent="-285750" lvl="0" marL="285750" marR="0" rtl="0" algn="l">
              <a:spcBef>
                <a:spcPts val="0"/>
              </a:spcBef>
              <a:spcAft>
                <a:spcPts val="0"/>
              </a:spcAft>
              <a:buClr>
                <a:schemeClr val="lt1"/>
              </a:buClr>
              <a:buSzPts val="1400"/>
              <a:buFont typeface="Noto Sans Symbols"/>
              <a:buChar char="✔"/>
            </a:pPr>
            <a:r>
              <a:rPr b="1" lang="es-MX" sz="1400">
                <a:solidFill>
                  <a:schemeClr val="lt1"/>
                </a:solidFill>
                <a:latin typeface="Montserrat"/>
                <a:ea typeface="Montserrat"/>
                <a:cs typeface="Montserrat"/>
                <a:sym typeface="Montserrat"/>
              </a:rPr>
              <a:t>Promueve mecanismos para atender las demandas sociales de manera organizada.</a:t>
            </a:r>
            <a:endParaRPr sz="1800">
              <a:solidFill>
                <a:schemeClr val="dk1"/>
              </a:solidFill>
              <a:latin typeface="Calibri"/>
              <a:ea typeface="Calibri"/>
              <a:cs typeface="Calibri"/>
              <a:sym typeface="Calibri"/>
            </a:endParaRPr>
          </a:p>
        </p:txBody>
      </p:sp>
      <p:pic>
        <p:nvPicPr>
          <p:cNvPr descr="Imagen que contiene Diagrama&#10;&#10;Descripción generada automáticamente" id="650" name="Google Shape;650;p34"/>
          <p:cNvPicPr preferRelativeResize="0"/>
          <p:nvPr/>
        </p:nvPicPr>
        <p:blipFill rotWithShape="1">
          <a:blip r:embed="rId8">
            <a:alphaModFix/>
          </a:blip>
          <a:srcRect b="0" l="0" r="0" t="0"/>
          <a:stretch/>
        </p:blipFill>
        <p:spPr>
          <a:xfrm>
            <a:off x="3031886" y="4311941"/>
            <a:ext cx="2971169" cy="241500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pic>
        <p:nvPicPr>
          <p:cNvPr id="655" name="Google Shape;655;p35"/>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656" name="Google Shape;656;p35"/>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657" name="Google Shape;657;p35"/>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658" name="Google Shape;658;p35"/>
          <p:cNvSpPr/>
          <p:nvPr/>
        </p:nvSpPr>
        <p:spPr>
          <a:xfrm>
            <a:off x="2055303" y="660801"/>
            <a:ext cx="5184395" cy="757489"/>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659" name="Google Shape;659;p35"/>
          <p:cNvSpPr txBox="1"/>
          <p:nvPr/>
        </p:nvSpPr>
        <p:spPr>
          <a:xfrm>
            <a:off x="2503173" y="770093"/>
            <a:ext cx="4379053" cy="563616"/>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000"/>
              <a:buFont typeface="Montserrat"/>
              <a:buNone/>
            </a:pPr>
            <a:r>
              <a:rPr b="1" lang="es-MX" sz="2000">
                <a:solidFill>
                  <a:srgbClr val="FFFFFF"/>
                </a:solidFill>
                <a:latin typeface="Montserrat"/>
                <a:ea typeface="Montserrat"/>
                <a:cs typeface="Montserrat"/>
                <a:sym typeface="Montserrat"/>
              </a:rPr>
              <a:t>Videoteca de uso del Sistema Informático SICS</a:t>
            </a:r>
            <a:endParaRPr b="1" sz="2000">
              <a:solidFill>
                <a:schemeClr val="dk1"/>
              </a:solidFill>
              <a:latin typeface="Montserrat"/>
              <a:ea typeface="Montserrat"/>
              <a:cs typeface="Montserrat"/>
              <a:sym typeface="Montserrat"/>
            </a:endParaRPr>
          </a:p>
        </p:txBody>
      </p:sp>
      <p:sp>
        <p:nvSpPr>
          <p:cNvPr id="660" name="Google Shape;660;p35"/>
          <p:cNvSpPr txBox="1"/>
          <p:nvPr/>
        </p:nvSpPr>
        <p:spPr>
          <a:xfrm>
            <a:off x="2675304" y="1594838"/>
            <a:ext cx="4722225" cy="825234"/>
          </a:xfrm>
          <a:prstGeom prst="rect">
            <a:avLst/>
          </a:prstGeom>
          <a:noFill/>
          <a:ln>
            <a:noFill/>
          </a:ln>
        </p:spPr>
        <p:txBody>
          <a:bodyPr anchorCtr="0" anchor="t" bIns="45700" lIns="91425" spcFirstLastPara="1" rIns="91425" wrap="square" tIns="45700">
            <a:noAutofit/>
          </a:bodyPr>
          <a:lstStyle/>
          <a:p>
            <a:pPr indent="-101600" lvl="0" marL="228600" marR="0" rtl="0" algn="just">
              <a:lnSpc>
                <a:spcPct val="90000"/>
              </a:lnSpc>
              <a:spcBef>
                <a:spcPts val="0"/>
              </a:spcBef>
              <a:spcAft>
                <a:spcPts val="0"/>
              </a:spcAft>
              <a:buClr>
                <a:schemeClr val="dk1"/>
              </a:buClr>
              <a:buSzPts val="2000"/>
              <a:buFont typeface="Arial"/>
              <a:buNone/>
            </a:pPr>
            <a:r>
              <a:t/>
            </a:r>
            <a:endParaRPr b="1" i="0" sz="2000" u="none" cap="none" strike="noStrike">
              <a:solidFill>
                <a:srgbClr val="6F7271"/>
              </a:solidFill>
              <a:latin typeface="Arial"/>
              <a:ea typeface="Arial"/>
              <a:cs typeface="Arial"/>
              <a:sym typeface="Arial"/>
            </a:endParaRPr>
          </a:p>
        </p:txBody>
      </p:sp>
      <p:pic>
        <p:nvPicPr>
          <p:cNvPr descr="Logotipo&#10;&#10;Descripción generada automáticamente con confianza baja" id="661" name="Google Shape;661;p35"/>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662" name="Google Shape;662;p35"/>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sp>
        <p:nvSpPr>
          <p:cNvPr id="663" name="Google Shape;663;p35"/>
          <p:cNvSpPr/>
          <p:nvPr/>
        </p:nvSpPr>
        <p:spPr>
          <a:xfrm>
            <a:off x="717664" y="1764630"/>
            <a:ext cx="4399198" cy="2862322"/>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800">
                <a:solidFill>
                  <a:schemeClr val="dk1"/>
                </a:solidFill>
                <a:latin typeface="Montserrat"/>
                <a:ea typeface="Montserrat"/>
                <a:cs typeface="Montserrat"/>
                <a:sym typeface="Montserrat"/>
              </a:rPr>
              <a:t>Se hace de su conocimiento la publicación de una videoteca orientativa sobre el uso y funcionamiento del SICS, misma que se pone a su alcance con fines de asesoría y capacitación, y que podrá consultarse en los vínculos electrónicos y de acuerdo con los temas que a continuación se mencionan:</a:t>
            </a:r>
            <a:endParaRPr sz="1800">
              <a:solidFill>
                <a:schemeClr val="dk1"/>
              </a:solidFill>
              <a:latin typeface="Calibri"/>
              <a:ea typeface="Calibri"/>
              <a:cs typeface="Calibri"/>
              <a:sym typeface="Calibri"/>
            </a:endParaRPr>
          </a:p>
        </p:txBody>
      </p:sp>
      <p:sp>
        <p:nvSpPr>
          <p:cNvPr id="664" name="Google Shape;664;p35"/>
          <p:cNvSpPr/>
          <p:nvPr/>
        </p:nvSpPr>
        <p:spPr>
          <a:xfrm>
            <a:off x="520012" y="4867424"/>
            <a:ext cx="7012888" cy="1200329"/>
          </a:xfrm>
          <a:prstGeom prst="rect">
            <a:avLst/>
          </a:prstGeom>
          <a:solidFill>
            <a:srgbClr val="E26714"/>
          </a:solid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900"/>
              <a:buFont typeface="Noto Sans Symbols"/>
              <a:buChar char="−"/>
            </a:pPr>
            <a:r>
              <a:rPr b="1" lang="es-MX" sz="1800">
                <a:solidFill>
                  <a:schemeClr val="dk1"/>
                </a:solidFill>
                <a:latin typeface="Montserrat"/>
                <a:ea typeface="Montserrat"/>
                <a:cs typeface="Montserrat"/>
                <a:sym typeface="Montserrat"/>
              </a:rPr>
              <a:t>Requerimientos técnicos</a:t>
            </a:r>
            <a:r>
              <a:rPr lang="es-MX" sz="1800">
                <a:solidFill>
                  <a:schemeClr val="dk1"/>
                </a:solidFill>
                <a:latin typeface="Montserrat"/>
                <a:ea typeface="Montserrat"/>
                <a:cs typeface="Montserrat"/>
                <a:sym typeface="Montserrat"/>
              </a:rPr>
              <a:t>:</a:t>
            </a:r>
            <a:endParaRPr/>
          </a:p>
          <a:p>
            <a:pPr indent="-342900" lvl="0" marL="342900" marR="0" rtl="0" algn="just">
              <a:spcBef>
                <a:spcPts val="0"/>
              </a:spcBef>
              <a:spcAft>
                <a:spcPts val="0"/>
              </a:spcAft>
              <a:buClr>
                <a:schemeClr val="dk1"/>
              </a:buClr>
              <a:buSzPts val="900"/>
              <a:buFont typeface="Noto Sans Symbols"/>
              <a:buChar char="−"/>
            </a:pPr>
            <a:r>
              <a:rPr lang="es-MX" sz="1800">
                <a:solidFill>
                  <a:schemeClr val="dk1"/>
                </a:solidFill>
                <a:latin typeface="Montserrat"/>
                <a:ea typeface="Montserrat"/>
                <a:cs typeface="Montserrat"/>
                <a:sym typeface="Montserrat"/>
              </a:rPr>
              <a:t> </a:t>
            </a:r>
            <a:r>
              <a:rPr lang="es-MX" sz="1800" u="sng">
                <a:solidFill>
                  <a:srgbClr val="0563C1"/>
                </a:solidFill>
                <a:latin typeface="Montserrat"/>
                <a:ea typeface="Montserrat"/>
                <a:cs typeface="Montserrat"/>
                <a:sym typeface="Montserrat"/>
                <a:hlinkClick r:id="rId8">
                  <a:extLst>
                    <a:ext uri="{A12FA001-AC4F-418D-AE19-62706E023703}">
                      <ahyp:hlinkClr val="tx"/>
                    </a:ext>
                  </a:extLst>
                </a:hlinkClick>
              </a:rPr>
              <a:t>https://youtu.be/s8N_pT8v5hM</a:t>
            </a:r>
            <a:r>
              <a:rPr lang="es-MX" sz="1800">
                <a:solidFill>
                  <a:schemeClr val="dk1"/>
                </a:solidFill>
                <a:latin typeface="Montserrat"/>
                <a:ea typeface="Montserrat"/>
                <a:cs typeface="Montserrat"/>
                <a:sym typeface="Montserrat"/>
              </a:rPr>
              <a:t>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900"/>
              <a:buFont typeface="Noto Sans Symbols"/>
              <a:buChar char="−"/>
            </a:pPr>
            <a:r>
              <a:rPr b="1" lang="es-MX" sz="1800">
                <a:solidFill>
                  <a:schemeClr val="dk1"/>
                </a:solidFill>
                <a:latin typeface="Montserrat"/>
                <a:ea typeface="Montserrat"/>
                <a:cs typeface="Montserrat"/>
                <a:sym typeface="Montserrat"/>
              </a:rPr>
              <a:t>Instancia Normativa</a:t>
            </a:r>
            <a:r>
              <a:rPr lang="es-MX" sz="1800">
                <a:solidFill>
                  <a:schemeClr val="dk1"/>
                </a:solidFill>
                <a:latin typeface="Montserrat"/>
                <a:ea typeface="Montserrat"/>
                <a:cs typeface="Montserrat"/>
                <a:sym typeface="Montserrat"/>
              </a:rPr>
              <a:t>: </a:t>
            </a:r>
            <a:r>
              <a:rPr lang="es-MX" sz="1800" u="sng">
                <a:solidFill>
                  <a:srgbClr val="0563C1"/>
                </a:solidFill>
                <a:latin typeface="Montserrat"/>
                <a:ea typeface="Montserrat"/>
                <a:cs typeface="Montserrat"/>
                <a:sym typeface="Montserrat"/>
                <a:hlinkClick r:id="rId9">
                  <a:extLst>
                    <a:ext uri="{A12FA001-AC4F-418D-AE19-62706E023703}">
                      <ahyp:hlinkClr val="tx"/>
                    </a:ext>
                  </a:extLst>
                </a:hlinkClick>
              </a:rPr>
              <a:t>https://youtu.be/cIwEADociWg</a:t>
            </a:r>
            <a:r>
              <a:rPr lang="es-MX" sz="1800">
                <a:solidFill>
                  <a:schemeClr val="dk1"/>
                </a:solidFill>
                <a:latin typeface="Montserrat"/>
                <a:ea typeface="Montserrat"/>
                <a:cs typeface="Montserrat"/>
                <a:sym typeface="Montserrat"/>
              </a:rPr>
              <a:t>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900"/>
              <a:buFont typeface="Noto Sans Symbols"/>
              <a:buChar char="−"/>
            </a:pPr>
            <a:r>
              <a:rPr b="1" lang="es-MX" sz="1800">
                <a:solidFill>
                  <a:schemeClr val="dk1"/>
                </a:solidFill>
                <a:latin typeface="Montserrat"/>
                <a:ea typeface="Montserrat"/>
                <a:cs typeface="Montserrat"/>
                <a:sym typeface="Montserrat"/>
              </a:rPr>
              <a:t>Instancia Ejecutora</a:t>
            </a:r>
            <a:r>
              <a:rPr lang="es-MX" sz="1800">
                <a:solidFill>
                  <a:schemeClr val="dk1"/>
                </a:solidFill>
                <a:latin typeface="Montserrat"/>
                <a:ea typeface="Montserrat"/>
                <a:cs typeface="Montserrat"/>
                <a:sym typeface="Montserrat"/>
              </a:rPr>
              <a:t>: </a:t>
            </a:r>
            <a:r>
              <a:rPr lang="es-MX" sz="1800" u="sng">
                <a:solidFill>
                  <a:srgbClr val="0563C1"/>
                </a:solidFill>
                <a:latin typeface="Montserrat"/>
                <a:ea typeface="Montserrat"/>
                <a:cs typeface="Montserrat"/>
                <a:sym typeface="Montserrat"/>
                <a:hlinkClick r:id="rId10">
                  <a:extLst>
                    <a:ext uri="{A12FA001-AC4F-418D-AE19-62706E023703}">
                      <ahyp:hlinkClr val="tx"/>
                    </a:ext>
                  </a:extLst>
                </a:hlinkClick>
              </a:rPr>
              <a:t>https://youtu.be/QE5sGLasR9E</a:t>
            </a:r>
            <a:r>
              <a:rPr lang="es-MX" sz="1800">
                <a:solidFill>
                  <a:schemeClr val="dk1"/>
                </a:solidFill>
                <a:latin typeface="Montserrat"/>
                <a:ea typeface="Montserrat"/>
                <a:cs typeface="Montserrat"/>
                <a:sym typeface="Montserrat"/>
              </a:rPr>
              <a:t> </a:t>
            </a:r>
            <a:endParaRPr sz="1800">
              <a:solidFill>
                <a:schemeClr val="dk1"/>
              </a:solidFill>
              <a:latin typeface="Calibri"/>
              <a:ea typeface="Calibri"/>
              <a:cs typeface="Calibri"/>
              <a:sym typeface="Calibri"/>
            </a:endParaRPr>
          </a:p>
        </p:txBody>
      </p:sp>
      <p:pic>
        <p:nvPicPr>
          <p:cNvPr id="665" name="Google Shape;665;p35"/>
          <p:cNvPicPr preferRelativeResize="0"/>
          <p:nvPr/>
        </p:nvPicPr>
        <p:blipFill rotWithShape="1">
          <a:blip r:embed="rId11">
            <a:alphaModFix/>
          </a:blip>
          <a:srcRect b="0" l="0" r="0" t="0"/>
          <a:stretch/>
        </p:blipFill>
        <p:spPr>
          <a:xfrm>
            <a:off x="5584796" y="1749271"/>
            <a:ext cx="3106199" cy="288415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pic>
        <p:nvPicPr>
          <p:cNvPr id="670" name="Google Shape;670;p36"/>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671" name="Google Shape;671;p36"/>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672" name="Google Shape;672;p36"/>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673" name="Google Shape;673;p36"/>
          <p:cNvSpPr/>
          <p:nvPr/>
        </p:nvSpPr>
        <p:spPr>
          <a:xfrm>
            <a:off x="2055304" y="660801"/>
            <a:ext cx="4924336" cy="54721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674" name="Google Shape;674;p36"/>
          <p:cNvSpPr txBox="1"/>
          <p:nvPr/>
        </p:nvSpPr>
        <p:spPr>
          <a:xfrm>
            <a:off x="2327945" y="777081"/>
            <a:ext cx="4379053" cy="286617"/>
          </a:xfrm>
          <a:prstGeom prst="rect">
            <a:avLst/>
          </a:prstGeom>
          <a:noFill/>
          <a:ln>
            <a:noFill/>
          </a:ln>
        </p:spPr>
        <p:txBody>
          <a:bodyPr anchorCtr="0" anchor="ctr" bIns="0" lIns="0" spcFirstLastPara="1" rIns="0" wrap="square" tIns="9525">
            <a:spAutoFit/>
          </a:bodyPr>
          <a:lstStyle/>
          <a:p>
            <a:pPr indent="0" lvl="0" marL="9525" marR="0" rtl="0" algn="ctr">
              <a:lnSpc>
                <a:spcPct val="90000"/>
              </a:lnSpc>
              <a:spcBef>
                <a:spcPts val="0"/>
              </a:spcBef>
              <a:spcAft>
                <a:spcPts val="0"/>
              </a:spcAft>
              <a:buClr>
                <a:srgbClr val="FFFFFF"/>
              </a:buClr>
              <a:buSzPts val="2000"/>
              <a:buFont typeface="Montserrat"/>
              <a:buNone/>
            </a:pPr>
            <a:r>
              <a:rPr b="1" lang="es-MX" sz="2000">
                <a:solidFill>
                  <a:srgbClr val="FFFFFF"/>
                </a:solidFill>
                <a:latin typeface="Montserrat"/>
                <a:ea typeface="Montserrat"/>
                <a:cs typeface="Montserrat"/>
                <a:sym typeface="Montserrat"/>
              </a:rPr>
              <a:t>Contribución de la Contraloría Social</a:t>
            </a:r>
            <a:endParaRPr b="1" sz="2000">
              <a:solidFill>
                <a:schemeClr val="dk1"/>
              </a:solidFill>
              <a:latin typeface="Montserrat"/>
              <a:ea typeface="Montserrat"/>
              <a:cs typeface="Montserrat"/>
              <a:sym typeface="Montserrat"/>
            </a:endParaRPr>
          </a:p>
        </p:txBody>
      </p:sp>
      <p:sp>
        <p:nvSpPr>
          <p:cNvPr id="675" name="Google Shape;675;p36"/>
          <p:cNvSpPr txBox="1"/>
          <p:nvPr/>
        </p:nvSpPr>
        <p:spPr>
          <a:xfrm>
            <a:off x="2675304" y="1594838"/>
            <a:ext cx="4722225" cy="825234"/>
          </a:xfrm>
          <a:prstGeom prst="rect">
            <a:avLst/>
          </a:prstGeom>
          <a:noFill/>
          <a:ln>
            <a:noFill/>
          </a:ln>
        </p:spPr>
        <p:txBody>
          <a:bodyPr anchorCtr="0" anchor="t" bIns="45700" lIns="91425" spcFirstLastPara="1" rIns="91425" wrap="square" tIns="45700">
            <a:noAutofit/>
          </a:bodyPr>
          <a:lstStyle/>
          <a:p>
            <a:pPr indent="-101600" lvl="0" marL="228600" marR="0" rtl="0" algn="just">
              <a:lnSpc>
                <a:spcPct val="90000"/>
              </a:lnSpc>
              <a:spcBef>
                <a:spcPts val="0"/>
              </a:spcBef>
              <a:spcAft>
                <a:spcPts val="0"/>
              </a:spcAft>
              <a:buClr>
                <a:schemeClr val="dk1"/>
              </a:buClr>
              <a:buSzPts val="2000"/>
              <a:buFont typeface="Arial"/>
              <a:buNone/>
            </a:pPr>
            <a:r>
              <a:t/>
            </a:r>
            <a:endParaRPr b="1" i="0" sz="2000" u="none" cap="none" strike="noStrike">
              <a:solidFill>
                <a:srgbClr val="6F7271"/>
              </a:solidFill>
              <a:latin typeface="Arial"/>
              <a:ea typeface="Arial"/>
              <a:cs typeface="Arial"/>
              <a:sym typeface="Arial"/>
            </a:endParaRPr>
          </a:p>
        </p:txBody>
      </p:sp>
      <p:pic>
        <p:nvPicPr>
          <p:cNvPr descr="Logotipo&#10;&#10;Descripción generada automáticamente con confianza baja" id="676" name="Google Shape;676;p36"/>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677" name="Google Shape;677;p36"/>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sp>
        <p:nvSpPr>
          <p:cNvPr id="678" name="Google Shape;678;p36"/>
          <p:cNvSpPr/>
          <p:nvPr/>
        </p:nvSpPr>
        <p:spPr>
          <a:xfrm>
            <a:off x="167824" y="1815928"/>
            <a:ext cx="4722225"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MX" sz="2000">
                <a:solidFill>
                  <a:schemeClr val="dk1"/>
                </a:solidFill>
                <a:latin typeface="Montserrat"/>
                <a:ea typeface="Montserrat"/>
                <a:cs typeface="Montserrat"/>
                <a:sym typeface="Montserrat"/>
              </a:rPr>
              <a:t>Nota 1:</a:t>
            </a:r>
            <a:endParaRPr/>
          </a:p>
          <a:p>
            <a:pPr indent="-285750" lvl="0" marL="285750" marR="0" rtl="0" algn="just">
              <a:spcBef>
                <a:spcPts val="0"/>
              </a:spcBef>
              <a:spcAft>
                <a:spcPts val="0"/>
              </a:spcAft>
              <a:buClr>
                <a:schemeClr val="dk1"/>
              </a:buClr>
              <a:buSzPts val="1800"/>
              <a:buFont typeface="Noto Sans Symbols"/>
              <a:buChar char="▪"/>
            </a:pPr>
            <a:r>
              <a:rPr b="1" lang="es-MX" sz="1800">
                <a:solidFill>
                  <a:schemeClr val="dk1"/>
                </a:solidFill>
                <a:latin typeface="Montserrat"/>
                <a:ea typeface="Montserrat"/>
                <a:cs typeface="Montserrat"/>
                <a:sym typeface="Montserrat"/>
              </a:rPr>
              <a:t>La INSTANCIA NORMATIVO (IN) deberá de  proporcionar toda la información NECESARIA para las actividades de CS a los ENLACES o RESPONSABLES DE CONTRALORÍA SOCIAL.</a:t>
            </a:r>
            <a:endParaRPr b="1" sz="1800">
              <a:solidFill>
                <a:schemeClr val="dk1"/>
              </a:solidFill>
              <a:latin typeface="Montserrat"/>
              <a:ea typeface="Montserrat"/>
              <a:cs typeface="Montserrat"/>
              <a:sym typeface="Montserrat"/>
            </a:endParaRPr>
          </a:p>
        </p:txBody>
      </p:sp>
      <p:pic>
        <p:nvPicPr>
          <p:cNvPr descr="Cómo solicitar documentos originales en las Oficinas de Extranjería |  Todoextranjeros.com" id="679" name="Google Shape;679;p36"/>
          <p:cNvPicPr preferRelativeResize="0"/>
          <p:nvPr/>
        </p:nvPicPr>
        <p:blipFill rotWithShape="1">
          <a:blip r:embed="rId8">
            <a:alphaModFix/>
          </a:blip>
          <a:srcRect b="0" l="0" r="0" t="0"/>
          <a:stretch/>
        </p:blipFill>
        <p:spPr>
          <a:xfrm>
            <a:off x="430332" y="4317298"/>
            <a:ext cx="2975540" cy="1619157"/>
          </a:xfrm>
          <a:prstGeom prst="rect">
            <a:avLst/>
          </a:prstGeom>
          <a:noFill/>
          <a:ln>
            <a:noFill/>
          </a:ln>
        </p:spPr>
      </p:pic>
      <p:pic>
        <p:nvPicPr>
          <p:cNvPr descr="KellyOCG® proporciona información útil acerca de una multimillonaria  inversión en mano de obra" id="680" name="Google Shape;680;p36"/>
          <p:cNvPicPr preferRelativeResize="0"/>
          <p:nvPr/>
        </p:nvPicPr>
        <p:blipFill rotWithShape="1">
          <a:blip r:embed="rId9">
            <a:alphaModFix/>
          </a:blip>
          <a:srcRect b="0" l="0" r="0" t="0"/>
          <a:stretch/>
        </p:blipFill>
        <p:spPr>
          <a:xfrm>
            <a:off x="5036416" y="1476463"/>
            <a:ext cx="3524110" cy="2491530"/>
          </a:xfrm>
          <a:prstGeom prst="rect">
            <a:avLst/>
          </a:prstGeom>
          <a:noFill/>
          <a:ln>
            <a:noFill/>
          </a:ln>
        </p:spPr>
      </p:pic>
      <p:sp>
        <p:nvSpPr>
          <p:cNvPr id="681" name="Google Shape;681;p36"/>
          <p:cNvSpPr/>
          <p:nvPr/>
        </p:nvSpPr>
        <p:spPr>
          <a:xfrm>
            <a:off x="3912162" y="4280637"/>
            <a:ext cx="4763297"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MX" sz="2000">
                <a:solidFill>
                  <a:srgbClr val="002060"/>
                </a:solidFill>
                <a:latin typeface="Montserrat"/>
                <a:ea typeface="Montserrat"/>
                <a:cs typeface="Montserrat"/>
                <a:sym typeface="Montserrat"/>
              </a:rPr>
              <a:t>Nota 2:</a:t>
            </a:r>
            <a:endParaRPr/>
          </a:p>
          <a:p>
            <a:pPr indent="-285750" lvl="0" marL="285750" marR="0" rtl="0" algn="just">
              <a:spcBef>
                <a:spcPts val="0"/>
              </a:spcBef>
              <a:spcAft>
                <a:spcPts val="0"/>
              </a:spcAft>
              <a:buClr>
                <a:srgbClr val="002060"/>
              </a:buClr>
              <a:buSzPts val="1800"/>
              <a:buFont typeface="Noto Sans Symbols"/>
              <a:buChar char="▪"/>
            </a:pPr>
            <a:r>
              <a:rPr b="1" lang="es-MX" sz="1800">
                <a:solidFill>
                  <a:srgbClr val="002060"/>
                </a:solidFill>
                <a:latin typeface="Montserrat"/>
                <a:ea typeface="Montserrat"/>
                <a:cs typeface="Montserrat"/>
                <a:sym typeface="Montserrat"/>
              </a:rPr>
              <a:t>La INSTANCIA EJECUTORA (IE)  deberá de  proporcionar toda la información NECESARIA de CS a los integrantes del COMITÉ y en caso necesario a los beneficiarios que así lo soliciten.</a:t>
            </a:r>
            <a:endParaRPr b="1" sz="1800">
              <a:solidFill>
                <a:srgbClr val="002060"/>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pic>
        <p:nvPicPr>
          <p:cNvPr id="686" name="Google Shape;686;p37"/>
          <p:cNvPicPr preferRelativeResize="0"/>
          <p:nvPr/>
        </p:nvPicPr>
        <p:blipFill rotWithShape="1">
          <a:blip r:embed="rId3">
            <a:alphaModFix/>
          </a:blip>
          <a:srcRect b="0" l="0" r="0" t="0"/>
          <a:stretch/>
        </p:blipFill>
        <p:spPr>
          <a:xfrm>
            <a:off x="0" y="-422420"/>
            <a:ext cx="9144000" cy="6885296"/>
          </a:xfrm>
          <a:prstGeom prst="rect">
            <a:avLst/>
          </a:prstGeom>
          <a:noFill/>
          <a:ln>
            <a:noFill/>
          </a:ln>
        </p:spPr>
      </p:pic>
      <p:pic>
        <p:nvPicPr>
          <p:cNvPr id="687" name="Google Shape;687;p37"/>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688" name="Google Shape;688;p37"/>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689" name="Google Shape;689;p37"/>
          <p:cNvSpPr txBox="1"/>
          <p:nvPr/>
        </p:nvSpPr>
        <p:spPr>
          <a:xfrm>
            <a:off x="430700" y="3510697"/>
            <a:ext cx="8587399"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400">
                <a:solidFill>
                  <a:srgbClr val="990000"/>
                </a:solidFill>
                <a:latin typeface="Montserrat"/>
                <a:ea typeface="Montserrat"/>
                <a:cs typeface="Montserrat"/>
                <a:sym typeface="Montserrat"/>
              </a:rPr>
              <a:t>Sonia Tapia García</a:t>
            </a:r>
            <a:endParaRPr/>
          </a:p>
          <a:p>
            <a:pPr indent="0" lvl="0" marL="0" marR="0" rtl="0" algn="ctr">
              <a:spcBef>
                <a:spcPts val="0"/>
              </a:spcBef>
              <a:spcAft>
                <a:spcPts val="0"/>
              </a:spcAft>
              <a:buNone/>
            </a:pPr>
            <a:r>
              <a:rPr b="1" lang="es-MX" sz="2400">
                <a:solidFill>
                  <a:srgbClr val="990000"/>
                </a:solidFill>
                <a:latin typeface="Montserrat"/>
                <a:ea typeface="Montserrat"/>
                <a:cs typeface="Montserrat"/>
                <a:sym typeface="Montserrat"/>
              </a:rPr>
              <a:t>Subdirectora de Evaluación</a:t>
            </a:r>
            <a:endParaRPr/>
          </a:p>
          <a:p>
            <a:pPr indent="0" lvl="0" marL="0" marR="0" rtl="0" algn="ctr">
              <a:spcBef>
                <a:spcPts val="0"/>
              </a:spcBef>
              <a:spcAft>
                <a:spcPts val="0"/>
              </a:spcAft>
              <a:buNone/>
            </a:pPr>
            <a:r>
              <a:rPr b="1" lang="es-MX" sz="2400">
                <a:solidFill>
                  <a:srgbClr val="990000"/>
                </a:solidFill>
                <a:latin typeface="Montserrat"/>
                <a:ea typeface="Montserrat"/>
                <a:cs typeface="Montserrat"/>
                <a:sym typeface="Montserrat"/>
              </a:rPr>
              <a:t>Dirección General de Universidades </a:t>
            </a:r>
            <a:endParaRPr/>
          </a:p>
          <a:p>
            <a:pPr indent="0" lvl="0" marL="0" marR="0" rtl="0" algn="ctr">
              <a:spcBef>
                <a:spcPts val="0"/>
              </a:spcBef>
              <a:spcAft>
                <a:spcPts val="0"/>
              </a:spcAft>
              <a:buNone/>
            </a:pPr>
            <a:r>
              <a:rPr b="1" lang="es-MX" sz="2400">
                <a:solidFill>
                  <a:srgbClr val="990000"/>
                </a:solidFill>
                <a:latin typeface="Montserrat"/>
                <a:ea typeface="Montserrat"/>
                <a:cs typeface="Montserrat"/>
                <a:sym typeface="Montserrat"/>
              </a:rPr>
              <a:t>Tecnológicas Y Politécnicas</a:t>
            </a:r>
            <a:endParaRPr/>
          </a:p>
        </p:txBody>
      </p:sp>
      <p:pic>
        <p:nvPicPr>
          <p:cNvPr descr="Un dibujo de una persona&#10;&#10;Descripción generada automáticamente con confianza media" id="690" name="Google Shape;690;p37"/>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691" name="Google Shape;691;p37"/>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pic>
        <p:nvPicPr>
          <p:cNvPr descr="Frases de Transparencia - FrasesBuenas" id="692" name="Google Shape;692;p37"/>
          <p:cNvPicPr preferRelativeResize="0"/>
          <p:nvPr/>
        </p:nvPicPr>
        <p:blipFill rotWithShape="1">
          <a:blip r:embed="rId8">
            <a:alphaModFix/>
          </a:blip>
          <a:srcRect b="0" l="0" r="0" t="0"/>
          <a:stretch/>
        </p:blipFill>
        <p:spPr>
          <a:xfrm>
            <a:off x="2648125" y="704321"/>
            <a:ext cx="4152550" cy="2572279"/>
          </a:xfrm>
          <a:prstGeom prst="rect">
            <a:avLst/>
          </a:prstGeom>
          <a:noFill/>
          <a:ln>
            <a:noFill/>
          </a:ln>
        </p:spPr>
      </p:pic>
      <p:sp>
        <p:nvSpPr>
          <p:cNvPr descr="Muchas gracias !: comprar esta ilustración de stock y explorar  ilustraciones similares… | Imagenes para dar gracias, Imágenes de gracias,  Imagenes de agradecimiento" id="693" name="Google Shape;693;p37"/>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Muchas gracias !: comprar esta ilustración de stock y explorar  ilustraciones similares… | Imagenes para dar gracias, Imágenes de gracias,  Imagenes de agradecimiento" id="694" name="Google Shape;694;p37"/>
          <p:cNvPicPr preferRelativeResize="0"/>
          <p:nvPr/>
        </p:nvPicPr>
        <p:blipFill rotWithShape="1">
          <a:blip r:embed="rId9">
            <a:alphaModFix/>
          </a:blip>
          <a:srcRect b="0" l="0" r="0" t="0"/>
          <a:stretch/>
        </p:blipFill>
        <p:spPr>
          <a:xfrm>
            <a:off x="3325186" y="5080357"/>
            <a:ext cx="2493628" cy="14183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b="0" l="0" r="0" t="0"/>
          <a:stretch/>
        </p:blipFill>
        <p:spPr>
          <a:xfrm>
            <a:off x="9120" y="-38283"/>
            <a:ext cx="9172630" cy="6885296"/>
          </a:xfrm>
          <a:prstGeom prst="rect">
            <a:avLst/>
          </a:prstGeom>
          <a:noFill/>
          <a:ln>
            <a:noFill/>
          </a:ln>
        </p:spPr>
      </p:pic>
      <p:pic>
        <p:nvPicPr>
          <p:cNvPr id="132" name="Google Shape;132;p4"/>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133" name="Google Shape;133;p4"/>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134" name="Google Shape;134;p4"/>
          <p:cNvSpPr txBox="1"/>
          <p:nvPr/>
        </p:nvSpPr>
        <p:spPr>
          <a:xfrm>
            <a:off x="874597" y="745965"/>
            <a:ext cx="6832053" cy="954107"/>
          </a:xfrm>
          <a:prstGeom prst="rect">
            <a:avLst/>
          </a:prstGeom>
          <a:solidFill>
            <a:srgbClr val="99003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1800" u="none" strike="noStrike">
                <a:solidFill>
                  <a:schemeClr val="dk1"/>
                </a:solidFill>
                <a:latin typeface="Arial"/>
                <a:ea typeface="Arial"/>
                <a:cs typeface="Arial"/>
                <a:sym typeface="Arial"/>
              </a:rPr>
              <a:t> </a:t>
            </a:r>
            <a:r>
              <a:rPr b="1" i="0" lang="es-MX" sz="2800" u="none" strike="noStrike">
                <a:solidFill>
                  <a:srgbClr val="FFFFFF"/>
                </a:solidFill>
                <a:latin typeface="Arial"/>
                <a:ea typeface="Arial"/>
                <a:cs typeface="Arial"/>
                <a:sym typeface="Arial"/>
              </a:rPr>
              <a:t>Características Generales del Programa Presupuestario (Pp) </a:t>
            </a:r>
            <a:r>
              <a:rPr b="1" lang="es-MX" sz="2800">
                <a:solidFill>
                  <a:srgbClr val="FFFFFF"/>
                </a:solidFill>
                <a:latin typeface="Arial"/>
                <a:ea typeface="Arial"/>
                <a:cs typeface="Arial"/>
                <a:sym typeface="Arial"/>
              </a:rPr>
              <a:t>S247-PRODEP</a:t>
            </a:r>
            <a:endParaRPr sz="2400">
              <a:solidFill>
                <a:schemeClr val="lt1"/>
              </a:solidFill>
              <a:latin typeface="Calibri"/>
              <a:ea typeface="Calibri"/>
              <a:cs typeface="Calibri"/>
              <a:sym typeface="Calibri"/>
            </a:endParaRPr>
          </a:p>
        </p:txBody>
      </p:sp>
      <p:sp>
        <p:nvSpPr>
          <p:cNvPr id="135" name="Google Shape;135;p4"/>
          <p:cNvSpPr txBox="1"/>
          <p:nvPr/>
        </p:nvSpPr>
        <p:spPr>
          <a:xfrm>
            <a:off x="430438" y="5843447"/>
            <a:ext cx="2273233" cy="830997"/>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latin typeface="Calibri"/>
                <a:ea typeface="Calibri"/>
                <a:cs typeface="Calibri"/>
                <a:sym typeface="Calibri"/>
              </a:rPr>
              <a:t>185 Universidades Tecnológicas y Politécnicas</a:t>
            </a:r>
            <a:endParaRPr/>
          </a:p>
        </p:txBody>
      </p:sp>
      <p:sp>
        <p:nvSpPr>
          <p:cNvPr id="136" name="Google Shape;136;p4"/>
          <p:cNvSpPr txBox="1"/>
          <p:nvPr/>
        </p:nvSpPr>
        <p:spPr>
          <a:xfrm>
            <a:off x="2831342" y="4519825"/>
            <a:ext cx="5880682" cy="830997"/>
          </a:xfrm>
          <a:prstGeom prst="rect">
            <a:avLst/>
          </a:prstGeom>
          <a:solidFill>
            <a:srgbClr val="9CC2E5"/>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200">
                <a:solidFill>
                  <a:srgbClr val="000000"/>
                </a:solidFill>
                <a:latin typeface="Montserrat"/>
                <a:ea typeface="Montserrat"/>
                <a:cs typeface="Montserrat"/>
                <a:sym typeface="Montserrat"/>
              </a:rPr>
              <a:t>El monto asignado para el ejercicio fiscal 2023 en la DGUTyP es de: </a:t>
            </a:r>
            <a:endParaRPr/>
          </a:p>
          <a:p>
            <a:pPr indent="0" lvl="0" marL="0" marR="0" rtl="0" algn="just">
              <a:spcBef>
                <a:spcPts val="0"/>
              </a:spcBef>
              <a:spcAft>
                <a:spcPts val="0"/>
              </a:spcAft>
              <a:buNone/>
            </a:pPr>
            <a:r>
              <a:t/>
            </a:r>
            <a:endParaRPr sz="1200">
              <a:solidFill>
                <a:schemeClr val="dk1"/>
              </a:solidFill>
              <a:latin typeface="Verdana"/>
              <a:ea typeface="Verdana"/>
              <a:cs typeface="Verdana"/>
              <a:sym typeface="Verdana"/>
            </a:endParaRPr>
          </a:p>
          <a:p>
            <a:pPr indent="0" lvl="0" marL="0" marR="0" rtl="0" algn="l">
              <a:spcBef>
                <a:spcPts val="0"/>
              </a:spcBef>
              <a:spcAft>
                <a:spcPts val="0"/>
              </a:spcAft>
              <a:buNone/>
            </a:pPr>
            <a:r>
              <a:rPr lang="es-MX" sz="1200">
                <a:solidFill>
                  <a:srgbClr val="000000"/>
                </a:solidFill>
                <a:latin typeface="Montserrat"/>
                <a:ea typeface="Montserrat"/>
                <a:cs typeface="Montserrat"/>
                <a:sym typeface="Montserrat"/>
              </a:rPr>
              <a:t>$7,470,000.00 (Siete millones cuatrocientos setenta mil 00/100) M.N.), los cuales se entregaron a las Instancias Ejecutoras.</a:t>
            </a:r>
            <a:endParaRPr sz="1200">
              <a:solidFill>
                <a:schemeClr val="dk1"/>
              </a:solidFill>
              <a:latin typeface="Calibri"/>
              <a:ea typeface="Calibri"/>
              <a:cs typeface="Calibri"/>
              <a:sym typeface="Calibri"/>
            </a:endParaRPr>
          </a:p>
        </p:txBody>
      </p:sp>
      <p:sp>
        <p:nvSpPr>
          <p:cNvPr id="137" name="Google Shape;137;p4"/>
          <p:cNvSpPr txBox="1"/>
          <p:nvPr/>
        </p:nvSpPr>
        <p:spPr>
          <a:xfrm rot="-5400000">
            <a:off x="-197768" y="6028114"/>
            <a:ext cx="967967"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200" u="none" strike="noStrike">
                <a:solidFill>
                  <a:srgbClr val="147257"/>
                </a:solidFill>
                <a:latin typeface="Arial"/>
                <a:ea typeface="Arial"/>
                <a:cs typeface="Arial"/>
                <a:sym typeface="Arial"/>
              </a:rPr>
              <a:t>POBLACIÓN</a:t>
            </a:r>
            <a:endParaRPr/>
          </a:p>
          <a:p>
            <a:pPr indent="0" lvl="0" marL="0" marR="0" rtl="0" algn="ctr">
              <a:spcBef>
                <a:spcPts val="0"/>
              </a:spcBef>
              <a:spcAft>
                <a:spcPts val="0"/>
              </a:spcAft>
              <a:buNone/>
            </a:pPr>
            <a:r>
              <a:rPr b="0" i="0" lang="es-MX" sz="1200" u="none" strike="noStrike">
                <a:solidFill>
                  <a:srgbClr val="147257"/>
                </a:solidFill>
                <a:latin typeface="Arial"/>
                <a:ea typeface="Arial"/>
                <a:cs typeface="Arial"/>
                <a:sym typeface="Arial"/>
              </a:rPr>
              <a:t>OBJETIVO</a:t>
            </a:r>
            <a:endParaRPr sz="1200">
              <a:solidFill>
                <a:srgbClr val="147257"/>
              </a:solidFill>
              <a:latin typeface="Calibri"/>
              <a:ea typeface="Calibri"/>
              <a:cs typeface="Calibri"/>
              <a:sym typeface="Calibri"/>
            </a:endParaRPr>
          </a:p>
        </p:txBody>
      </p:sp>
      <p:sp>
        <p:nvSpPr>
          <p:cNvPr id="138" name="Google Shape;138;p4"/>
          <p:cNvSpPr txBox="1"/>
          <p:nvPr/>
        </p:nvSpPr>
        <p:spPr>
          <a:xfrm>
            <a:off x="829681" y="1825835"/>
            <a:ext cx="1533962" cy="369332"/>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800">
                <a:solidFill>
                  <a:srgbClr val="4930E9"/>
                </a:solidFill>
                <a:latin typeface="Roboto"/>
                <a:ea typeface="Roboto"/>
                <a:cs typeface="Roboto"/>
                <a:sym typeface="Roboto"/>
              </a:rPr>
              <a:t>Objetivos:</a:t>
            </a:r>
            <a:endParaRPr/>
          </a:p>
        </p:txBody>
      </p:sp>
      <p:sp>
        <p:nvSpPr>
          <p:cNvPr id="139" name="Google Shape;139;p4"/>
          <p:cNvSpPr txBox="1"/>
          <p:nvPr/>
        </p:nvSpPr>
        <p:spPr>
          <a:xfrm>
            <a:off x="3044737" y="2029413"/>
            <a:ext cx="5453893" cy="242374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i="0" sz="1050" u="none" strike="noStrike">
              <a:solidFill>
                <a:srgbClr val="1C1D1F"/>
              </a:solidFill>
              <a:latin typeface="Arial"/>
              <a:ea typeface="Arial"/>
              <a:cs typeface="Arial"/>
              <a:sym typeface="Arial"/>
            </a:endParaRPr>
          </a:p>
          <a:p>
            <a:pPr indent="0" lvl="0" marL="0" marR="0" rtl="0" algn="just">
              <a:spcBef>
                <a:spcPts val="0"/>
              </a:spcBef>
              <a:spcAft>
                <a:spcPts val="0"/>
              </a:spcAft>
              <a:buNone/>
            </a:pPr>
            <a:r>
              <a:rPr b="1" i="0" lang="es-MX" sz="1050" u="none" strike="noStrike">
                <a:solidFill>
                  <a:srgbClr val="1C1D1F"/>
                </a:solidFill>
                <a:latin typeface="Arial"/>
                <a:ea typeface="Arial"/>
                <a:cs typeface="Arial"/>
                <a:sym typeface="Arial"/>
              </a:rPr>
              <a:t>2.2 Específicos</a:t>
            </a:r>
            <a:endParaRPr/>
          </a:p>
          <a:p>
            <a:pPr indent="0" lvl="0" marL="0" marR="0" rtl="0" algn="just">
              <a:spcBef>
                <a:spcPts val="0"/>
              </a:spcBef>
              <a:spcAft>
                <a:spcPts val="0"/>
              </a:spcAft>
              <a:buNone/>
            </a:pPr>
            <a:r>
              <a:t/>
            </a:r>
            <a:endParaRPr b="1" i="0" sz="1050" u="none" strike="noStrike">
              <a:solidFill>
                <a:srgbClr val="1C1D1F"/>
              </a:solidFill>
              <a:latin typeface="Arial"/>
              <a:ea typeface="Arial"/>
              <a:cs typeface="Arial"/>
              <a:sym typeface="Arial"/>
            </a:endParaRPr>
          </a:p>
          <a:p>
            <a:pPr indent="0" lvl="0" marL="0" marR="0" rtl="0" algn="just">
              <a:spcBef>
                <a:spcPts val="0"/>
              </a:spcBef>
              <a:spcAft>
                <a:spcPts val="0"/>
              </a:spcAft>
              <a:buNone/>
            </a:pPr>
            <a:r>
              <a:rPr lang="es-MX" sz="1000">
                <a:solidFill>
                  <a:srgbClr val="222222"/>
                </a:solidFill>
                <a:latin typeface="Montserrat"/>
                <a:ea typeface="Montserrat"/>
                <a:cs typeface="Montserrat"/>
                <a:sym typeface="Montserrat"/>
              </a:rPr>
              <a:t>a) P</a:t>
            </a:r>
            <a:r>
              <a:rPr b="0" i="0" lang="es-MX" sz="1000">
                <a:solidFill>
                  <a:srgbClr val="222222"/>
                </a:solidFill>
                <a:latin typeface="Montserrat"/>
                <a:ea typeface="Montserrat"/>
                <a:cs typeface="Montserrat"/>
                <a:sym typeface="Montserrat"/>
              </a:rPr>
              <a:t>rofesionalizar a las/los PTC otorgando apoyos -en un esquema en el que hombres y mujeres tengan las mismas oportunidades-, para los que cuenten con el perfil deseable, para realizar estudios de posgrado de alta calidad, apoyos para la incorporación de nuevos/as profesores/as de tiempo completo y reincorporación de exbecarios/as, así como reconocimientos y/o apoyos a Profesores/as de Tiempo Completo que logran el perfil deseable y la consolidación de los Cuerpos Académicos, para que alcancen las capacidades de investigación-docencia, desarrollo tecnológico e innovación con responsabilidad social.</a:t>
            </a:r>
            <a:endParaRPr/>
          </a:p>
          <a:p>
            <a:pPr indent="0" lvl="0" marL="0" marR="0" rtl="0" algn="just">
              <a:spcBef>
                <a:spcPts val="0"/>
              </a:spcBef>
              <a:spcAft>
                <a:spcPts val="0"/>
              </a:spcAft>
              <a:buNone/>
            </a:pPr>
            <a:r>
              <a:t/>
            </a:r>
            <a:endParaRPr b="0" i="0" sz="1000">
              <a:solidFill>
                <a:srgbClr val="404041"/>
              </a:solidFill>
              <a:latin typeface="Montserrat"/>
              <a:ea typeface="Montserrat"/>
              <a:cs typeface="Montserrat"/>
              <a:sym typeface="Montserrat"/>
            </a:endParaRPr>
          </a:p>
          <a:p>
            <a:pPr indent="0" lvl="0" marL="0" marR="0" rtl="0" algn="just">
              <a:spcBef>
                <a:spcPts val="0"/>
              </a:spcBef>
              <a:spcAft>
                <a:spcPts val="0"/>
              </a:spcAft>
              <a:buNone/>
            </a:pPr>
            <a:r>
              <a:rPr b="0" i="0" lang="es-MX" sz="1000">
                <a:solidFill>
                  <a:srgbClr val="201F1E"/>
                </a:solidFill>
                <a:latin typeface="Montserrat"/>
                <a:ea typeface="Montserrat"/>
                <a:cs typeface="Montserrat"/>
                <a:sym typeface="Montserrat"/>
              </a:rPr>
              <a:t>b) </a:t>
            </a:r>
            <a:r>
              <a:rPr b="0" i="0" lang="es-MX" sz="1000">
                <a:solidFill>
                  <a:srgbClr val="222222"/>
                </a:solidFill>
                <a:latin typeface="Montserrat"/>
                <a:ea typeface="Montserrat"/>
                <a:cs typeface="Montserrat"/>
                <a:sym typeface="Montserrat"/>
              </a:rPr>
              <a:t>Coadyuvar a que las Universidades Interculturales, a través del apoyo de proyectos integrales impulsen la calidad de su capacidad y competitividad académicas y de sus principales procesos de gestión y de vinculación comunitaria.</a:t>
            </a:r>
            <a:endParaRPr b="0" i="0" sz="1000">
              <a:solidFill>
                <a:srgbClr val="404041"/>
              </a:solidFill>
              <a:latin typeface="Montserrat"/>
              <a:ea typeface="Montserrat"/>
              <a:cs typeface="Montserrat"/>
              <a:sym typeface="Montserrat"/>
            </a:endParaRPr>
          </a:p>
        </p:txBody>
      </p:sp>
      <p:sp>
        <p:nvSpPr>
          <p:cNvPr id="140" name="Google Shape;140;p4"/>
          <p:cNvSpPr txBox="1"/>
          <p:nvPr/>
        </p:nvSpPr>
        <p:spPr>
          <a:xfrm>
            <a:off x="2979095" y="1723817"/>
            <a:ext cx="1533962" cy="369332"/>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s-MX" sz="1800" u="none" strike="noStrike">
                <a:solidFill>
                  <a:srgbClr val="6D135B"/>
                </a:solidFill>
                <a:latin typeface="Arial"/>
                <a:ea typeface="Arial"/>
                <a:cs typeface="Arial"/>
                <a:sym typeface="Arial"/>
              </a:rPr>
              <a:t>Tipo Superior:</a:t>
            </a:r>
            <a:endParaRPr b="1" sz="1600">
              <a:solidFill>
                <a:srgbClr val="4930E9"/>
              </a:solidFill>
              <a:latin typeface="Roboto"/>
              <a:ea typeface="Roboto"/>
              <a:cs typeface="Roboto"/>
              <a:sym typeface="Roboto"/>
            </a:endParaRPr>
          </a:p>
        </p:txBody>
      </p:sp>
      <p:sp>
        <p:nvSpPr>
          <p:cNvPr id="141" name="Google Shape;141;p4"/>
          <p:cNvSpPr txBox="1"/>
          <p:nvPr/>
        </p:nvSpPr>
        <p:spPr>
          <a:xfrm>
            <a:off x="678623" y="2320108"/>
            <a:ext cx="1978017" cy="3308598"/>
          </a:xfrm>
          <a:prstGeom prst="rect">
            <a:avLst/>
          </a:prstGeom>
          <a:solidFill>
            <a:srgbClr val="A8D08C"/>
          </a:solidFill>
          <a:ln cap="flat" cmpd="sng" w="25400">
            <a:solidFill>
              <a:srgbClr val="99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MX" sz="1200" u="none" strike="noStrike">
                <a:solidFill>
                  <a:srgbClr val="1A1B1D"/>
                </a:solidFill>
                <a:latin typeface="Arial"/>
                <a:ea typeface="Arial"/>
                <a:cs typeface="Arial"/>
                <a:sym typeface="Arial"/>
              </a:rPr>
              <a:t>2.1. General</a:t>
            </a:r>
            <a:endParaRPr/>
          </a:p>
          <a:p>
            <a:pPr indent="0" lvl="0" marL="0" marR="0" rtl="0" algn="just">
              <a:spcBef>
                <a:spcPts val="0"/>
              </a:spcBef>
              <a:spcAft>
                <a:spcPts val="0"/>
              </a:spcAft>
              <a:buNone/>
            </a:pPr>
            <a:r>
              <a:t/>
            </a:r>
            <a:endParaRPr b="0" i="0" sz="1100" u="none" strike="noStrike">
              <a:solidFill>
                <a:srgbClr val="1A1B1D"/>
              </a:solidFill>
              <a:latin typeface="Arial"/>
              <a:ea typeface="Arial"/>
              <a:cs typeface="Arial"/>
              <a:sym typeface="Arial"/>
            </a:endParaRPr>
          </a:p>
          <a:p>
            <a:pPr indent="0" lvl="0" marL="0" marR="0" rtl="0" algn="just">
              <a:spcBef>
                <a:spcPts val="0"/>
              </a:spcBef>
              <a:spcAft>
                <a:spcPts val="0"/>
              </a:spcAft>
              <a:buNone/>
            </a:pPr>
            <a:r>
              <a:rPr b="0" i="0" lang="es-MX" sz="1100" u="none" strike="noStrike">
                <a:solidFill>
                  <a:srgbClr val="1A1B1D"/>
                </a:solidFill>
                <a:latin typeface="Arial"/>
                <a:ea typeface="Arial"/>
                <a:cs typeface="Arial"/>
                <a:sym typeface="Arial"/>
              </a:rPr>
              <a:t>Fortalecer el perfil necesario para el desempeño de las funciones de las y los profesores de tiempo completo, personal docente</a:t>
            </a:r>
            <a:r>
              <a:rPr b="0" i="0" lang="es-MX" sz="1100" u="none" strike="noStrike">
                <a:solidFill>
                  <a:srgbClr val="323434"/>
                </a:solidFill>
                <a:latin typeface="Arial"/>
                <a:ea typeface="Arial"/>
                <a:cs typeface="Arial"/>
                <a:sym typeface="Arial"/>
              </a:rPr>
              <a:t>, </a:t>
            </a:r>
            <a:r>
              <a:rPr b="0" i="0" lang="es-MX" sz="1100" u="none" strike="noStrike">
                <a:solidFill>
                  <a:srgbClr val="1A1B1D"/>
                </a:solidFill>
                <a:latin typeface="Arial"/>
                <a:ea typeface="Arial"/>
                <a:cs typeface="Arial"/>
                <a:sym typeface="Arial"/>
              </a:rPr>
              <a:t>personal técnico docente y personal con funciones de dirección, supervisión o asesoría técnico-pedagógica de las instituciones de educación públicas, a través de programas de formación</a:t>
            </a:r>
            <a:r>
              <a:rPr b="0" i="0" lang="es-MX" sz="1100" u="none" strike="noStrike">
                <a:solidFill>
                  <a:srgbClr val="323434"/>
                </a:solidFill>
                <a:latin typeface="Arial"/>
                <a:ea typeface="Arial"/>
                <a:cs typeface="Arial"/>
                <a:sym typeface="Arial"/>
              </a:rPr>
              <a:t>, </a:t>
            </a:r>
            <a:r>
              <a:rPr b="0" i="0" lang="es-MX" sz="1100" u="none" strike="noStrike">
                <a:solidFill>
                  <a:srgbClr val="1A1B1D"/>
                </a:solidFill>
                <a:latin typeface="Arial"/>
                <a:ea typeface="Arial"/>
                <a:cs typeface="Arial"/>
                <a:sym typeface="Arial"/>
              </a:rPr>
              <a:t>actualización académica, capacitación y/o proyectos de investigación en igualdad de oportunidades para mujeres y hombres.</a:t>
            </a:r>
            <a:endParaRPr b="1" i="0" sz="500" u="none" strike="noStrike">
              <a:solidFill>
                <a:srgbClr val="000000"/>
              </a:solidFill>
              <a:latin typeface="Arial"/>
              <a:ea typeface="Arial"/>
              <a:cs typeface="Arial"/>
              <a:sym typeface="Arial"/>
            </a:endParaRPr>
          </a:p>
        </p:txBody>
      </p:sp>
      <p:sp>
        <p:nvSpPr>
          <p:cNvPr id="142" name="Google Shape;142;p4"/>
          <p:cNvSpPr txBox="1"/>
          <p:nvPr/>
        </p:nvSpPr>
        <p:spPr>
          <a:xfrm rot="-5400000">
            <a:off x="2543175" y="5790676"/>
            <a:ext cx="108706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200" u="none" strike="noStrike">
                <a:solidFill>
                  <a:srgbClr val="7030A0"/>
                </a:solidFill>
                <a:latin typeface="Arial"/>
                <a:ea typeface="Arial"/>
                <a:cs typeface="Arial"/>
                <a:sym typeface="Arial"/>
              </a:rPr>
              <a:t>POBLACIÓN</a:t>
            </a:r>
            <a:endParaRPr/>
          </a:p>
          <a:p>
            <a:pPr indent="0" lvl="0" marL="0" marR="0" rtl="0" algn="ctr">
              <a:spcBef>
                <a:spcPts val="0"/>
              </a:spcBef>
              <a:spcAft>
                <a:spcPts val="0"/>
              </a:spcAft>
              <a:buNone/>
            </a:pPr>
            <a:r>
              <a:rPr b="0" i="0" lang="es-MX" sz="1200" u="none" strike="noStrike">
                <a:solidFill>
                  <a:srgbClr val="7030A0"/>
                </a:solidFill>
                <a:latin typeface="Arial"/>
                <a:ea typeface="Arial"/>
                <a:cs typeface="Arial"/>
                <a:sym typeface="Arial"/>
              </a:rPr>
              <a:t>BENEFICIADA</a:t>
            </a:r>
            <a:endParaRPr sz="1200">
              <a:solidFill>
                <a:srgbClr val="7030A0"/>
              </a:solidFill>
              <a:latin typeface="Calibri"/>
              <a:ea typeface="Calibri"/>
              <a:cs typeface="Calibri"/>
              <a:sym typeface="Calibri"/>
            </a:endParaRPr>
          </a:p>
        </p:txBody>
      </p:sp>
      <p:sp>
        <p:nvSpPr>
          <p:cNvPr id="143" name="Google Shape;143;p4"/>
          <p:cNvSpPr txBox="1"/>
          <p:nvPr/>
        </p:nvSpPr>
        <p:spPr>
          <a:xfrm>
            <a:off x="3317315" y="5606011"/>
            <a:ext cx="2130405" cy="830997"/>
          </a:xfrm>
          <a:prstGeom prst="rect">
            <a:avLst/>
          </a:prstGeom>
          <a:solidFill>
            <a:srgbClr val="F16FDE"/>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latin typeface="Calibri"/>
                <a:ea typeface="Calibri"/>
                <a:cs typeface="Calibri"/>
                <a:sym typeface="Calibri"/>
              </a:rPr>
              <a:t>84 Universidades Tecnológicas y Politécnicas</a:t>
            </a:r>
            <a:endParaRPr/>
          </a:p>
        </p:txBody>
      </p:sp>
      <p:sp>
        <p:nvSpPr>
          <p:cNvPr id="144" name="Google Shape;144;p4"/>
          <p:cNvSpPr txBox="1"/>
          <p:nvPr/>
        </p:nvSpPr>
        <p:spPr>
          <a:xfrm rot="-5400000">
            <a:off x="5352608" y="5723246"/>
            <a:ext cx="1438511"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MX" sz="1200" u="none" strike="noStrike">
                <a:solidFill>
                  <a:srgbClr val="0070C0"/>
                </a:solidFill>
                <a:latin typeface="Arial"/>
                <a:ea typeface="Arial"/>
                <a:cs typeface="Arial"/>
                <a:sym typeface="Arial"/>
              </a:rPr>
              <a:t>POBLACIÓN</a:t>
            </a:r>
            <a:endParaRPr/>
          </a:p>
          <a:p>
            <a:pPr indent="0" lvl="0" marL="0" marR="0" rtl="0" algn="ctr">
              <a:spcBef>
                <a:spcPts val="0"/>
              </a:spcBef>
              <a:spcAft>
                <a:spcPts val="0"/>
              </a:spcAft>
              <a:buNone/>
            </a:pPr>
            <a:r>
              <a:rPr b="0" i="0" lang="es-MX" sz="1200" u="none" strike="noStrike">
                <a:solidFill>
                  <a:srgbClr val="0070C0"/>
                </a:solidFill>
                <a:latin typeface="Arial"/>
                <a:ea typeface="Arial"/>
                <a:cs typeface="Arial"/>
                <a:sym typeface="Arial"/>
              </a:rPr>
              <a:t>BENEFICIADA CON CONTRALORÍA SOCIAL</a:t>
            </a:r>
            <a:endParaRPr sz="1200">
              <a:solidFill>
                <a:srgbClr val="0070C0"/>
              </a:solidFill>
              <a:latin typeface="Calibri"/>
              <a:ea typeface="Calibri"/>
              <a:cs typeface="Calibri"/>
              <a:sym typeface="Calibri"/>
            </a:endParaRPr>
          </a:p>
        </p:txBody>
      </p:sp>
      <p:sp>
        <p:nvSpPr>
          <p:cNvPr id="145" name="Google Shape;145;p4"/>
          <p:cNvSpPr txBox="1"/>
          <p:nvPr/>
        </p:nvSpPr>
        <p:spPr>
          <a:xfrm>
            <a:off x="6549042" y="5419491"/>
            <a:ext cx="2399668" cy="1323439"/>
          </a:xfrm>
          <a:prstGeom prst="rect">
            <a:avLst/>
          </a:prstGeom>
          <a:solidFill>
            <a:srgbClr val="E26714"/>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latin typeface="Calibri"/>
                <a:ea typeface="Calibri"/>
                <a:cs typeface="Calibri"/>
                <a:sym typeface="Calibri"/>
              </a:rPr>
              <a:t>40 Universidades Tecnológicas y Politécnicas, las cuales concentran el 73% del recurso total en la DGUTyP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151" name="Google Shape;151;p5"/>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152" name="Google Shape;152;p5"/>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153" name="Google Shape;153;p5"/>
          <p:cNvSpPr txBox="1"/>
          <p:nvPr/>
        </p:nvSpPr>
        <p:spPr>
          <a:xfrm>
            <a:off x="956968" y="2149694"/>
            <a:ext cx="7230063" cy="3816429"/>
          </a:xfrm>
          <a:prstGeom prst="rect">
            <a:avLst/>
          </a:prstGeom>
          <a:solidFill>
            <a:srgbClr val="990033"/>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MX" sz="2200">
                <a:solidFill>
                  <a:schemeClr val="lt1"/>
                </a:solidFill>
                <a:latin typeface="Montserrat"/>
                <a:ea typeface="Montserrat"/>
                <a:cs typeface="Montserrat"/>
                <a:sym typeface="Montserrat"/>
              </a:rPr>
              <a:t>Conocer los criterios generales para el cumplimiento de las disposiciones en materia de la promoción y operación de la Contraloría Social (CS), para que los Enlaces de Contraloría Social de las Instancias Ejecutoras (IE) participantes coadyuven para que los comités vigilen la correcta aplicación de los recursos públicos federales, asignados a las Instancias Ejecutoras beneficiadas con el  Programa para el Desarrollo Profesional Docente en el año 2023.</a:t>
            </a:r>
            <a:endParaRPr b="1" sz="2200">
              <a:solidFill>
                <a:schemeClr val="lt1"/>
              </a:solidFill>
              <a:latin typeface="Montserrat"/>
              <a:ea typeface="Montserrat"/>
              <a:cs typeface="Montserrat"/>
              <a:sym typeface="Montserrat"/>
            </a:endParaRPr>
          </a:p>
        </p:txBody>
      </p:sp>
      <p:sp>
        <p:nvSpPr>
          <p:cNvPr id="154" name="Google Shape;154;p5"/>
          <p:cNvSpPr/>
          <p:nvPr/>
        </p:nvSpPr>
        <p:spPr>
          <a:xfrm>
            <a:off x="952150" y="1284878"/>
            <a:ext cx="4404220" cy="524893"/>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155" name="Google Shape;155;p5"/>
          <p:cNvSpPr txBox="1"/>
          <p:nvPr/>
        </p:nvSpPr>
        <p:spPr>
          <a:xfrm>
            <a:off x="998128" y="1356152"/>
            <a:ext cx="4358242" cy="342017"/>
          </a:xfrm>
          <a:prstGeom prst="rect">
            <a:avLst/>
          </a:prstGeom>
          <a:noFill/>
          <a:ln>
            <a:noFill/>
          </a:ln>
        </p:spPr>
        <p:txBody>
          <a:bodyPr anchorCtr="0" anchor="ctr" bIns="0" lIns="0" spcFirstLastPara="1" rIns="0" wrap="square" tIns="9525">
            <a:spAutoFit/>
          </a:bodyPr>
          <a:lstStyle/>
          <a:p>
            <a:pPr indent="0" lvl="0" marL="9525" marR="0" rtl="0" algn="l">
              <a:lnSpc>
                <a:spcPct val="90000"/>
              </a:lnSpc>
              <a:spcBef>
                <a:spcPts val="0"/>
              </a:spcBef>
              <a:spcAft>
                <a:spcPts val="0"/>
              </a:spcAft>
              <a:buClr>
                <a:schemeClr val="lt1"/>
              </a:buClr>
              <a:buSzPts val="2400"/>
              <a:buFont typeface="Montserrat"/>
              <a:buNone/>
            </a:pPr>
            <a:r>
              <a:rPr b="1" lang="es-MX" sz="2400">
                <a:solidFill>
                  <a:schemeClr val="lt1"/>
                </a:solidFill>
                <a:latin typeface="Montserrat"/>
                <a:ea typeface="Montserrat"/>
                <a:cs typeface="Montserrat"/>
                <a:sym typeface="Montserrat"/>
              </a:rPr>
              <a:t>Objetivo de la capacitación:</a:t>
            </a:r>
            <a:endParaRPr b="1" sz="2400">
              <a:solidFill>
                <a:schemeClr val="lt1"/>
              </a:solidFill>
              <a:latin typeface="Montserrat"/>
              <a:ea typeface="Montserrat"/>
              <a:cs typeface="Montserrat"/>
              <a:sym typeface="Montserrat"/>
            </a:endParaRPr>
          </a:p>
        </p:txBody>
      </p:sp>
      <p:pic>
        <p:nvPicPr>
          <p:cNvPr descr="Un dibujo de una persona&#10;&#10;Descripción generada automáticamente con confianza media" id="156" name="Google Shape;156;p5"/>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157" name="Google Shape;157;p5"/>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6"/>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163" name="Google Shape;163;p6"/>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164" name="Google Shape;164;p6"/>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165" name="Google Shape;165;p6"/>
          <p:cNvSpPr txBox="1"/>
          <p:nvPr/>
        </p:nvSpPr>
        <p:spPr>
          <a:xfrm>
            <a:off x="1735939" y="1099912"/>
            <a:ext cx="5598155" cy="272767"/>
          </a:xfrm>
          <a:prstGeom prst="rect">
            <a:avLst/>
          </a:prstGeom>
          <a:noFill/>
          <a:ln>
            <a:noFill/>
          </a:ln>
        </p:spPr>
        <p:txBody>
          <a:bodyPr anchorCtr="0" anchor="ctr" bIns="0" lIns="0" spcFirstLastPara="1" rIns="0" wrap="square" tIns="9525">
            <a:spAutoFit/>
          </a:bodyPr>
          <a:lstStyle/>
          <a:p>
            <a:pPr indent="0" lvl="0" marL="9525" marR="0" rtl="0" algn="l">
              <a:lnSpc>
                <a:spcPct val="90000"/>
              </a:lnSpc>
              <a:spcBef>
                <a:spcPts val="0"/>
              </a:spcBef>
              <a:spcAft>
                <a:spcPts val="0"/>
              </a:spcAft>
              <a:buClr>
                <a:schemeClr val="lt1"/>
              </a:buClr>
              <a:buSzPts val="1900"/>
              <a:buFont typeface="Verdana"/>
              <a:buNone/>
            </a:pPr>
            <a:r>
              <a:rPr b="1" lang="es-MX" sz="1900">
                <a:solidFill>
                  <a:schemeClr val="lt1"/>
                </a:solidFill>
                <a:latin typeface="Verdana"/>
                <a:ea typeface="Verdana"/>
                <a:cs typeface="Verdana"/>
                <a:sym typeface="Verdana"/>
              </a:rPr>
              <a:t>DOCUMENTOS DE CONTRALORÍA SOCIAL</a:t>
            </a:r>
            <a:endParaRPr b="1" sz="1900">
              <a:solidFill>
                <a:schemeClr val="lt1"/>
              </a:solidFill>
              <a:latin typeface="Verdana"/>
              <a:ea typeface="Verdana"/>
              <a:cs typeface="Verdana"/>
              <a:sym typeface="Verdana"/>
            </a:endParaRPr>
          </a:p>
        </p:txBody>
      </p:sp>
      <p:pic>
        <p:nvPicPr>
          <p:cNvPr descr="Un dibujo de una persona&#10;&#10;Descripción generada automáticamente con confianza media" id="166" name="Google Shape;166;p6"/>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167" name="Google Shape;167;p6"/>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sp>
        <p:nvSpPr>
          <p:cNvPr id="168" name="Google Shape;168;p6"/>
          <p:cNvSpPr/>
          <p:nvPr/>
        </p:nvSpPr>
        <p:spPr>
          <a:xfrm>
            <a:off x="397379" y="944954"/>
            <a:ext cx="5272054" cy="4833257"/>
          </a:xfrm>
          <a:prstGeom prst="rect">
            <a:avLst/>
          </a:prstGeom>
          <a:solidFill>
            <a:srgbClr val="285C4D"/>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6"/>
          <p:cNvSpPr txBox="1"/>
          <p:nvPr/>
        </p:nvSpPr>
        <p:spPr>
          <a:xfrm>
            <a:off x="593536" y="1029796"/>
            <a:ext cx="4879740" cy="4493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2000">
                <a:solidFill>
                  <a:schemeClr val="lt1"/>
                </a:solidFill>
                <a:latin typeface="Montserrat"/>
                <a:ea typeface="Montserrat"/>
                <a:cs typeface="Montserrat"/>
                <a:sym typeface="Montserrat"/>
              </a:rPr>
              <a:t>¿Qué es la Contraloría Social?</a:t>
            </a:r>
            <a:endParaRPr/>
          </a:p>
          <a:p>
            <a:pPr indent="0" lvl="0" marL="0" marR="0" rtl="0" algn="just">
              <a:spcBef>
                <a:spcPts val="0"/>
              </a:spcBef>
              <a:spcAft>
                <a:spcPts val="0"/>
              </a:spcAft>
              <a:buNone/>
            </a:pPr>
            <a:r>
              <a:t/>
            </a:r>
            <a:endParaRPr b="1" sz="1800">
              <a:solidFill>
                <a:schemeClr val="lt1"/>
              </a:solidFill>
              <a:latin typeface="Montserrat"/>
              <a:ea typeface="Montserrat"/>
              <a:cs typeface="Montserrat"/>
              <a:sym typeface="Montserrat"/>
            </a:endParaRPr>
          </a:p>
          <a:p>
            <a:pPr indent="0" lvl="0" marL="0" marR="0" rtl="0" algn="just">
              <a:spcBef>
                <a:spcPts val="0"/>
              </a:spcBef>
              <a:spcAft>
                <a:spcPts val="0"/>
              </a:spcAft>
              <a:buNone/>
            </a:pPr>
            <a:r>
              <a:rPr b="1" lang="es-MX" sz="1800">
                <a:solidFill>
                  <a:schemeClr val="lt1"/>
                </a:solidFill>
                <a:latin typeface="Montserrat"/>
                <a:ea typeface="Montserrat"/>
                <a:cs typeface="Montserrat"/>
                <a:sym typeface="Montserrat"/>
              </a:rPr>
              <a:t>Conforme al artículo 69 de la Ley General de Desarrollo Social, se define como:</a:t>
            </a:r>
            <a:endParaRPr/>
          </a:p>
          <a:p>
            <a:pPr indent="0" lvl="0" marL="0" marR="0" rtl="0" algn="just">
              <a:spcBef>
                <a:spcPts val="0"/>
              </a:spcBef>
              <a:spcAft>
                <a:spcPts val="0"/>
              </a:spcAft>
              <a:buNone/>
            </a:pPr>
            <a:r>
              <a:t/>
            </a:r>
            <a:endParaRPr sz="1800">
              <a:solidFill>
                <a:schemeClr val="lt1"/>
              </a:solidFill>
              <a:latin typeface="Montserrat"/>
              <a:ea typeface="Montserrat"/>
              <a:cs typeface="Montserrat"/>
              <a:sym typeface="Montserrat"/>
            </a:endParaRPr>
          </a:p>
          <a:p>
            <a:pPr indent="0" lvl="0" marL="0" marR="0" rtl="0" algn="just">
              <a:spcBef>
                <a:spcPts val="0"/>
              </a:spcBef>
              <a:spcAft>
                <a:spcPts val="0"/>
              </a:spcAft>
              <a:buNone/>
            </a:pPr>
            <a:r>
              <a:rPr lang="es-MX" sz="2200">
                <a:solidFill>
                  <a:schemeClr val="lt1"/>
                </a:solidFill>
                <a:latin typeface="Calibri"/>
                <a:ea typeface="Calibri"/>
                <a:cs typeface="Calibri"/>
                <a:sym typeface="Calibri"/>
              </a:rPr>
              <a:t>El  mecanismo con el que cuenta la población beneficiara de programas federales de desarrollo social, para que participe en la vigilancia del ejercicio de los recursos públicos y en la verificación del cumplimiento de las metas y objetivos a través de los Comités de Contraloría Social.</a:t>
            </a:r>
            <a:endParaRPr sz="2200">
              <a:solidFill>
                <a:schemeClr val="dk1"/>
              </a:solidFill>
              <a:latin typeface="Montserrat"/>
              <a:ea typeface="Montserrat"/>
              <a:cs typeface="Montserrat"/>
              <a:sym typeface="Montserrat"/>
            </a:endParaRPr>
          </a:p>
        </p:txBody>
      </p:sp>
      <p:pic>
        <p:nvPicPr>
          <p:cNvPr descr="Grupo" id="170" name="Google Shape;170;p6"/>
          <p:cNvPicPr preferRelativeResize="0"/>
          <p:nvPr/>
        </p:nvPicPr>
        <p:blipFill rotWithShape="1">
          <a:blip r:embed="rId8">
            <a:alphaModFix/>
          </a:blip>
          <a:srcRect b="0" l="0" r="0" t="0"/>
          <a:stretch/>
        </p:blipFill>
        <p:spPr>
          <a:xfrm>
            <a:off x="5955145" y="1442795"/>
            <a:ext cx="2960686" cy="36927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7"/>
          <p:cNvPicPr preferRelativeResize="0"/>
          <p:nvPr/>
        </p:nvPicPr>
        <p:blipFill rotWithShape="1">
          <a:blip r:embed="rId3">
            <a:alphaModFix/>
          </a:blip>
          <a:srcRect b="0" l="0" r="0" t="0"/>
          <a:stretch/>
        </p:blipFill>
        <p:spPr>
          <a:xfrm>
            <a:off x="9120" y="-27296"/>
            <a:ext cx="9172630" cy="6885296"/>
          </a:xfrm>
          <a:prstGeom prst="rect">
            <a:avLst/>
          </a:prstGeom>
          <a:noFill/>
          <a:ln>
            <a:noFill/>
          </a:ln>
        </p:spPr>
      </p:pic>
      <p:pic>
        <p:nvPicPr>
          <p:cNvPr id="176" name="Google Shape;176;p7"/>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177" name="Google Shape;177;p7"/>
          <p:cNvPicPr preferRelativeResize="0"/>
          <p:nvPr/>
        </p:nvPicPr>
        <p:blipFill rotWithShape="1">
          <a:blip r:embed="rId5">
            <a:alphaModFix/>
          </a:blip>
          <a:srcRect b="0" l="0" r="0" t="0"/>
          <a:stretch/>
        </p:blipFill>
        <p:spPr>
          <a:xfrm>
            <a:off x="9120" y="-509"/>
            <a:ext cx="1978017" cy="830465"/>
          </a:xfrm>
          <a:prstGeom prst="rect">
            <a:avLst/>
          </a:prstGeom>
          <a:noFill/>
          <a:ln>
            <a:noFill/>
          </a:ln>
        </p:spPr>
      </p:pic>
      <p:pic>
        <p:nvPicPr>
          <p:cNvPr descr="Logotipo&#10;&#10;Descripción generada automáticamente con confianza baja" id="178" name="Google Shape;178;p7"/>
          <p:cNvPicPr preferRelativeResize="0"/>
          <p:nvPr/>
        </p:nvPicPr>
        <p:blipFill rotWithShape="1">
          <a:blip r:embed="rId6">
            <a:alphaModFix/>
          </a:blip>
          <a:srcRect b="0" l="0" r="0" t="0"/>
          <a:stretch/>
        </p:blipFill>
        <p:spPr>
          <a:xfrm>
            <a:off x="343949" y="6186565"/>
            <a:ext cx="1216403" cy="552623"/>
          </a:xfrm>
          <a:prstGeom prst="rect">
            <a:avLst/>
          </a:prstGeom>
          <a:noFill/>
          <a:ln>
            <a:noFill/>
          </a:ln>
        </p:spPr>
      </p:pic>
      <p:pic>
        <p:nvPicPr>
          <p:cNvPr descr="Un dibujo de una persona&#10;&#10;Descripción generada automáticamente con confianza media" id="179" name="Google Shape;179;p7"/>
          <p:cNvPicPr preferRelativeResize="0"/>
          <p:nvPr/>
        </p:nvPicPr>
        <p:blipFill rotWithShape="1">
          <a:blip r:embed="rId7">
            <a:alphaModFix/>
          </a:blip>
          <a:srcRect b="0" l="0" r="0" t="0"/>
          <a:stretch/>
        </p:blipFill>
        <p:spPr>
          <a:xfrm>
            <a:off x="7650760" y="6239511"/>
            <a:ext cx="1040235" cy="487438"/>
          </a:xfrm>
          <a:prstGeom prst="rect">
            <a:avLst/>
          </a:prstGeom>
          <a:noFill/>
          <a:ln>
            <a:noFill/>
          </a:ln>
        </p:spPr>
      </p:pic>
      <p:sp>
        <p:nvSpPr>
          <p:cNvPr id="180" name="Google Shape;180;p7"/>
          <p:cNvSpPr txBox="1"/>
          <p:nvPr/>
        </p:nvSpPr>
        <p:spPr>
          <a:xfrm>
            <a:off x="998128" y="880586"/>
            <a:ext cx="6740412" cy="830997"/>
          </a:xfrm>
          <a:prstGeom prst="rect">
            <a:avLst/>
          </a:prstGeom>
          <a:solidFill>
            <a:srgbClr val="99003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1800" u="none" strike="noStrike">
                <a:solidFill>
                  <a:schemeClr val="dk1"/>
                </a:solidFill>
                <a:latin typeface="Arial"/>
                <a:ea typeface="Arial"/>
                <a:cs typeface="Arial"/>
                <a:sym typeface="Arial"/>
              </a:rPr>
              <a:t> </a:t>
            </a:r>
            <a:r>
              <a:rPr b="1" lang="es-MX" sz="2400">
                <a:solidFill>
                  <a:srgbClr val="FFFFFF"/>
                </a:solidFill>
                <a:latin typeface="Arial"/>
                <a:ea typeface="Arial"/>
                <a:cs typeface="Arial"/>
                <a:sym typeface="Arial"/>
              </a:rPr>
              <a:t>Algunos c</a:t>
            </a:r>
            <a:r>
              <a:rPr b="1" i="0" lang="es-MX" sz="2400" u="none" strike="noStrike">
                <a:solidFill>
                  <a:srgbClr val="FFFFFF"/>
                </a:solidFill>
                <a:latin typeface="Arial"/>
                <a:ea typeface="Arial"/>
                <a:cs typeface="Arial"/>
                <a:sym typeface="Arial"/>
              </a:rPr>
              <a:t>onceptos utilizados en Contraloría Social para el Programa presupuestarios S247</a:t>
            </a:r>
            <a:endParaRPr sz="2400">
              <a:solidFill>
                <a:schemeClr val="lt1"/>
              </a:solidFill>
              <a:latin typeface="Calibri"/>
              <a:ea typeface="Calibri"/>
              <a:cs typeface="Calibri"/>
              <a:sym typeface="Calibri"/>
            </a:endParaRPr>
          </a:p>
        </p:txBody>
      </p:sp>
      <p:sp>
        <p:nvSpPr>
          <p:cNvPr id="181" name="Google Shape;181;p7"/>
          <p:cNvSpPr txBox="1"/>
          <p:nvPr/>
        </p:nvSpPr>
        <p:spPr>
          <a:xfrm>
            <a:off x="785313" y="1849761"/>
            <a:ext cx="6781555" cy="87716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MX" sz="1700" u="none" strike="noStrike">
                <a:solidFill>
                  <a:schemeClr val="dk1"/>
                </a:solidFill>
                <a:latin typeface="Arial"/>
                <a:ea typeface="Arial"/>
                <a:cs typeface="Arial"/>
                <a:sym typeface="Arial"/>
              </a:rPr>
              <a:t>Instancia Normativa: </a:t>
            </a:r>
            <a:r>
              <a:rPr b="0" i="0" lang="es-MX" sz="1700" u="none" strike="noStrike">
                <a:solidFill>
                  <a:schemeClr val="dk1"/>
                </a:solidFill>
                <a:latin typeface="Arial"/>
                <a:ea typeface="Arial"/>
                <a:cs typeface="Arial"/>
                <a:sym typeface="Arial"/>
              </a:rPr>
              <a:t>a la Dirección General de Universidades Tecnológicas y Politécnicas; Unidad Administrativa que opera el Programa a nivel federal.</a:t>
            </a:r>
            <a:endParaRPr sz="1700">
              <a:solidFill>
                <a:schemeClr val="dk1"/>
              </a:solidFill>
              <a:latin typeface="Calibri"/>
              <a:ea typeface="Calibri"/>
              <a:cs typeface="Calibri"/>
              <a:sym typeface="Calibri"/>
            </a:endParaRPr>
          </a:p>
        </p:txBody>
      </p:sp>
      <p:sp>
        <p:nvSpPr>
          <p:cNvPr id="182" name="Google Shape;182;p7"/>
          <p:cNvSpPr txBox="1"/>
          <p:nvPr/>
        </p:nvSpPr>
        <p:spPr>
          <a:xfrm>
            <a:off x="2705331" y="2770031"/>
            <a:ext cx="6178364" cy="877163"/>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MX" sz="1700" u="none" strike="noStrike">
                <a:solidFill>
                  <a:schemeClr val="dk1"/>
                </a:solidFill>
                <a:latin typeface="Arial"/>
                <a:ea typeface="Arial"/>
                <a:cs typeface="Arial"/>
                <a:sym typeface="Arial"/>
              </a:rPr>
              <a:t>Enlace o Responsable de la Contraloría Social : </a:t>
            </a:r>
            <a:r>
              <a:rPr lang="es-MX" sz="1700">
                <a:solidFill>
                  <a:schemeClr val="dk1"/>
                </a:solidFill>
                <a:latin typeface="Arial"/>
                <a:ea typeface="Arial"/>
                <a:cs typeface="Arial"/>
                <a:sym typeface="Arial"/>
              </a:rPr>
              <a:t>Son las personas que apoyan para que las actividades de Contraloría Social se realicen en </a:t>
            </a:r>
            <a:r>
              <a:rPr b="0" i="0" lang="es-MX" sz="1700" u="none" strike="noStrike">
                <a:solidFill>
                  <a:schemeClr val="dk1"/>
                </a:solidFill>
                <a:latin typeface="Arial"/>
                <a:ea typeface="Arial"/>
                <a:cs typeface="Arial"/>
                <a:sym typeface="Arial"/>
              </a:rPr>
              <a:t> las Universidades beneficiadas.</a:t>
            </a:r>
            <a:endParaRPr sz="1700">
              <a:solidFill>
                <a:schemeClr val="dk1"/>
              </a:solidFill>
              <a:latin typeface="Calibri"/>
              <a:ea typeface="Calibri"/>
              <a:cs typeface="Calibri"/>
              <a:sym typeface="Calibri"/>
            </a:endParaRPr>
          </a:p>
        </p:txBody>
      </p:sp>
      <p:sp>
        <p:nvSpPr>
          <p:cNvPr id="183" name="Google Shape;183;p7"/>
          <p:cNvSpPr txBox="1"/>
          <p:nvPr/>
        </p:nvSpPr>
        <p:spPr>
          <a:xfrm>
            <a:off x="343948" y="3799641"/>
            <a:ext cx="6870583" cy="615553"/>
          </a:xfrm>
          <a:prstGeom prst="rect">
            <a:avLst/>
          </a:prstGeom>
          <a:solidFill>
            <a:srgbClr val="9CC2E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MX" sz="1700" u="none" strike="noStrike">
                <a:solidFill>
                  <a:schemeClr val="dk1"/>
                </a:solidFill>
                <a:latin typeface="Arial"/>
                <a:ea typeface="Arial"/>
                <a:cs typeface="Arial"/>
                <a:sym typeface="Arial"/>
              </a:rPr>
              <a:t>Instancia Ejecutora:</a:t>
            </a:r>
            <a:r>
              <a:rPr b="0" i="0" lang="es-MX" sz="1700" u="none" strike="noStrike">
                <a:solidFill>
                  <a:schemeClr val="dk1"/>
                </a:solidFill>
                <a:latin typeface="Arial"/>
                <a:ea typeface="Arial"/>
                <a:cs typeface="Arial"/>
                <a:sym typeface="Arial"/>
              </a:rPr>
              <a:t> A las IPES que recibieron recursos del</a:t>
            </a:r>
            <a:endParaRPr/>
          </a:p>
          <a:p>
            <a:pPr indent="0" lvl="0" marL="0" marR="0" rtl="0" algn="l">
              <a:spcBef>
                <a:spcPts val="0"/>
              </a:spcBef>
              <a:spcAft>
                <a:spcPts val="0"/>
              </a:spcAft>
              <a:buNone/>
            </a:pPr>
            <a:r>
              <a:rPr b="0" i="0" lang="es-MX" sz="1700" u="none" strike="noStrike">
                <a:solidFill>
                  <a:schemeClr val="dk1"/>
                </a:solidFill>
                <a:latin typeface="Arial"/>
                <a:ea typeface="Arial"/>
                <a:cs typeface="Arial"/>
                <a:sym typeface="Arial"/>
              </a:rPr>
              <a:t>Programa en el ejercicio </a:t>
            </a:r>
            <a:r>
              <a:rPr lang="es-MX" sz="1700">
                <a:solidFill>
                  <a:schemeClr val="dk1"/>
                </a:solidFill>
                <a:latin typeface="Arial"/>
                <a:ea typeface="Arial"/>
                <a:cs typeface="Arial"/>
                <a:sym typeface="Arial"/>
              </a:rPr>
              <a:t>(Universidades Tecnológicas y Politécnicas</a:t>
            </a:r>
            <a:endParaRPr sz="1700">
              <a:solidFill>
                <a:schemeClr val="dk1"/>
              </a:solidFill>
              <a:latin typeface="Calibri"/>
              <a:ea typeface="Calibri"/>
              <a:cs typeface="Calibri"/>
              <a:sym typeface="Calibri"/>
            </a:endParaRPr>
          </a:p>
        </p:txBody>
      </p:sp>
      <p:sp>
        <p:nvSpPr>
          <p:cNvPr id="184" name="Google Shape;184;p7"/>
          <p:cNvSpPr txBox="1"/>
          <p:nvPr/>
        </p:nvSpPr>
        <p:spPr>
          <a:xfrm>
            <a:off x="2202111" y="4543855"/>
            <a:ext cx="6597940" cy="1661993"/>
          </a:xfrm>
          <a:prstGeom prst="rect">
            <a:avLst/>
          </a:prstGeom>
          <a:solidFill>
            <a:srgbClr val="F7CAAC"/>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MX" sz="1700" u="none" strike="noStrike">
                <a:solidFill>
                  <a:schemeClr val="dk1"/>
                </a:solidFill>
                <a:latin typeface="Arial"/>
                <a:ea typeface="Arial"/>
                <a:cs typeface="Arial"/>
                <a:sym typeface="Arial"/>
              </a:rPr>
              <a:t>Enlaces de Contraloría Social</a:t>
            </a:r>
            <a:r>
              <a:rPr b="0" i="0" lang="es-MX" sz="1700" u="none" strike="noStrike">
                <a:solidFill>
                  <a:schemeClr val="dk1"/>
                </a:solidFill>
                <a:latin typeface="Arial"/>
                <a:ea typeface="Arial"/>
                <a:cs typeface="Arial"/>
                <a:sym typeface="Arial"/>
              </a:rPr>
              <a:t>: A los representantes de cada una de las Instancias; designada de manera oficial, funge como principal vínculo para la transmisión de información, asesoría, resolución de dudas y para desarrollar las funciones que se establecen en la Guia Op. De CS y aquellas que se definan en la operación del Mecanismo con la aprobación de la Instancias Normativa e Instancia Ejecutora.</a:t>
            </a:r>
            <a:endParaRPr sz="1700">
              <a:solidFill>
                <a:schemeClr val="dk1"/>
              </a:solidFill>
              <a:latin typeface="Calibri"/>
              <a:ea typeface="Calibri"/>
              <a:cs typeface="Calibri"/>
              <a:sym typeface="Calibri"/>
            </a:endParaRPr>
          </a:p>
        </p:txBody>
      </p:sp>
      <p:pic>
        <p:nvPicPr>
          <p:cNvPr descr="Foco PNG Imágenes Transparentes - Pngtree" id="185" name="Google Shape;185;p7"/>
          <p:cNvPicPr preferRelativeResize="0"/>
          <p:nvPr/>
        </p:nvPicPr>
        <p:blipFill rotWithShape="1">
          <a:blip r:embed="rId8">
            <a:alphaModFix/>
          </a:blip>
          <a:srcRect b="0" l="0" r="0" t="0"/>
          <a:stretch/>
        </p:blipFill>
        <p:spPr>
          <a:xfrm>
            <a:off x="494950" y="4681267"/>
            <a:ext cx="1602298" cy="1429077"/>
          </a:xfrm>
          <a:prstGeom prst="rect">
            <a:avLst/>
          </a:prstGeom>
          <a:noFill/>
          <a:ln>
            <a:noFill/>
          </a:ln>
        </p:spPr>
      </p:pic>
      <p:pic>
        <p:nvPicPr>
          <p:cNvPr descr="676.500+ Estrella Dorada Fotografías de stock, fotos e imágenes libres de  derechos - iStock | Forma de estrella, Estrella navidad, Estrellas" id="186" name="Google Shape;186;p7"/>
          <p:cNvPicPr preferRelativeResize="0"/>
          <p:nvPr/>
        </p:nvPicPr>
        <p:blipFill rotWithShape="1">
          <a:blip r:embed="rId9">
            <a:alphaModFix/>
          </a:blip>
          <a:srcRect b="0" l="0" r="0" t="0"/>
          <a:stretch/>
        </p:blipFill>
        <p:spPr>
          <a:xfrm>
            <a:off x="7684465" y="1586066"/>
            <a:ext cx="1208015" cy="1057012"/>
          </a:xfrm>
          <a:prstGeom prst="rect">
            <a:avLst/>
          </a:prstGeom>
          <a:noFill/>
          <a:ln>
            <a:noFill/>
          </a:ln>
        </p:spPr>
      </p:pic>
      <p:pic>
        <p:nvPicPr>
          <p:cNvPr descr="Personas Con Enlaces Atómicos PNG , Personas, Vector, Vector De Personas  PNG y Vector para Descargar Gratis | Pngtree" id="187" name="Google Shape;187;p7"/>
          <p:cNvPicPr preferRelativeResize="0"/>
          <p:nvPr/>
        </p:nvPicPr>
        <p:blipFill rotWithShape="1">
          <a:blip r:embed="rId10">
            <a:alphaModFix/>
          </a:blip>
          <a:srcRect b="0" l="0" r="0" t="0"/>
          <a:stretch/>
        </p:blipFill>
        <p:spPr>
          <a:xfrm>
            <a:off x="998129" y="2717627"/>
            <a:ext cx="1157842" cy="1082013"/>
          </a:xfrm>
          <a:prstGeom prst="rect">
            <a:avLst/>
          </a:prstGeom>
          <a:noFill/>
          <a:ln>
            <a:noFill/>
          </a:ln>
        </p:spPr>
      </p:pic>
      <p:pic>
        <p:nvPicPr>
          <p:cNvPr descr="Las mejores universidades de América Latina son..." id="188" name="Google Shape;188;p7"/>
          <p:cNvPicPr preferRelativeResize="0"/>
          <p:nvPr/>
        </p:nvPicPr>
        <p:blipFill rotWithShape="1">
          <a:blip r:embed="rId11">
            <a:alphaModFix/>
          </a:blip>
          <a:srcRect b="0" l="0" r="0" t="0"/>
          <a:stretch/>
        </p:blipFill>
        <p:spPr>
          <a:xfrm>
            <a:off x="7474589" y="3647194"/>
            <a:ext cx="981512" cy="8185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8"/>
          <p:cNvPicPr preferRelativeResize="0"/>
          <p:nvPr/>
        </p:nvPicPr>
        <p:blipFill rotWithShape="1">
          <a:blip r:embed="rId3">
            <a:alphaModFix/>
          </a:blip>
          <a:srcRect b="0" l="0" r="0" t="0"/>
          <a:stretch/>
        </p:blipFill>
        <p:spPr>
          <a:xfrm>
            <a:off x="102463" y="-13650"/>
            <a:ext cx="9172631" cy="6885295"/>
          </a:xfrm>
          <a:prstGeom prst="rect">
            <a:avLst/>
          </a:prstGeom>
          <a:noFill/>
          <a:ln>
            <a:noFill/>
          </a:ln>
        </p:spPr>
      </p:pic>
      <p:pic>
        <p:nvPicPr>
          <p:cNvPr id="194" name="Google Shape;194;p8"/>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195" name="Google Shape;195;p8"/>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196" name="Google Shape;196;p8"/>
          <p:cNvSpPr/>
          <p:nvPr/>
        </p:nvSpPr>
        <p:spPr>
          <a:xfrm>
            <a:off x="1492070" y="785162"/>
            <a:ext cx="6158690" cy="72890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197" name="Google Shape;197;p8"/>
          <p:cNvSpPr txBox="1"/>
          <p:nvPr/>
        </p:nvSpPr>
        <p:spPr>
          <a:xfrm>
            <a:off x="1756487" y="873616"/>
            <a:ext cx="5598155" cy="563616"/>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Principales actores que intervienen  en  la Contraloría Social</a:t>
            </a:r>
            <a:endParaRPr/>
          </a:p>
        </p:txBody>
      </p:sp>
      <p:pic>
        <p:nvPicPr>
          <p:cNvPr descr="Un dibujo de una persona&#10;&#10;Descripción generada automáticamente con confianza media" id="198" name="Google Shape;198;p8"/>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199" name="Google Shape;199;p8"/>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grpSp>
        <p:nvGrpSpPr>
          <p:cNvPr id="200" name="Google Shape;200;p8"/>
          <p:cNvGrpSpPr/>
          <p:nvPr/>
        </p:nvGrpSpPr>
        <p:grpSpPr>
          <a:xfrm>
            <a:off x="2674039" y="1715350"/>
            <a:ext cx="4029464" cy="4453222"/>
            <a:chOff x="2213318" y="2491"/>
            <a:chExt cx="4029464" cy="4453222"/>
          </a:xfrm>
        </p:grpSpPr>
        <p:sp>
          <p:nvSpPr>
            <p:cNvPr id="201" name="Google Shape;201;p8"/>
            <p:cNvSpPr/>
            <p:nvPr/>
          </p:nvSpPr>
          <p:spPr>
            <a:xfrm>
              <a:off x="3613332" y="1610791"/>
              <a:ext cx="1236622" cy="1236622"/>
            </a:xfrm>
            <a:prstGeom prst="ellipse">
              <a:avLst/>
            </a:prstGeom>
            <a:solidFill>
              <a:srgbClr val="92D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txBox="1"/>
            <p:nvPr/>
          </p:nvSpPr>
          <p:spPr>
            <a:xfrm>
              <a:off x="3794431" y="1791890"/>
              <a:ext cx="874424" cy="874424"/>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Montserrat"/>
                <a:buNone/>
              </a:pPr>
              <a:r>
                <a:rPr lang="es-MX" sz="1000">
                  <a:solidFill>
                    <a:schemeClr val="lt1"/>
                  </a:solidFill>
                  <a:latin typeface="Montserrat"/>
                  <a:ea typeface="Montserrat"/>
                  <a:cs typeface="Montserrat"/>
                  <a:sym typeface="Montserrat"/>
                </a:rPr>
                <a:t>Profesores de Tempo Completo y Cuerpos Académicos beneficiados</a:t>
              </a:r>
              <a:endParaRPr/>
            </a:p>
          </p:txBody>
        </p:sp>
        <p:sp>
          <p:nvSpPr>
            <p:cNvPr id="203" name="Google Shape;203;p8"/>
            <p:cNvSpPr/>
            <p:nvPr/>
          </p:nvSpPr>
          <p:spPr>
            <a:xfrm rot="-5400000">
              <a:off x="4045804" y="1411790"/>
              <a:ext cx="371677" cy="26323"/>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txBox="1"/>
            <p:nvPr/>
          </p:nvSpPr>
          <p:spPr>
            <a:xfrm rot="-5400000">
              <a:off x="4222351" y="1415660"/>
              <a:ext cx="18583" cy="1858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05" name="Google Shape;205;p8"/>
            <p:cNvSpPr/>
            <p:nvPr/>
          </p:nvSpPr>
          <p:spPr>
            <a:xfrm>
              <a:off x="3613332" y="2491"/>
              <a:ext cx="1236622" cy="1236622"/>
            </a:xfrm>
            <a:prstGeom prst="ellipse">
              <a:avLst/>
            </a:prstGeom>
            <a:solidFill>
              <a:srgbClr val="56293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txBox="1"/>
            <p:nvPr/>
          </p:nvSpPr>
          <p:spPr>
            <a:xfrm>
              <a:off x="3794431" y="183590"/>
              <a:ext cx="874424" cy="874424"/>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Secretaría de la Función Pública</a:t>
              </a:r>
              <a:endParaRPr/>
            </a:p>
          </p:txBody>
        </p:sp>
        <p:sp>
          <p:nvSpPr>
            <p:cNvPr id="207" name="Google Shape;207;p8"/>
            <p:cNvSpPr/>
            <p:nvPr/>
          </p:nvSpPr>
          <p:spPr>
            <a:xfrm rot="-1800000">
              <a:off x="4742218" y="1813865"/>
              <a:ext cx="371677" cy="26323"/>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txBox="1"/>
            <p:nvPr/>
          </p:nvSpPr>
          <p:spPr>
            <a:xfrm rot="-1800000">
              <a:off x="4918765" y="1817735"/>
              <a:ext cx="18583" cy="1858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09" name="Google Shape;209;p8"/>
            <p:cNvSpPr/>
            <p:nvPr/>
          </p:nvSpPr>
          <p:spPr>
            <a:xfrm>
              <a:off x="5006160" y="806641"/>
              <a:ext cx="1236622" cy="1236622"/>
            </a:xfrm>
            <a:prstGeom prst="ellipse">
              <a:avLst/>
            </a:prstGeom>
            <a:solidFill>
              <a:srgbClr val="A2224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txBox="1"/>
            <p:nvPr/>
          </p:nvSpPr>
          <p:spPr>
            <a:xfrm>
              <a:off x="5187259" y="987740"/>
              <a:ext cx="874424" cy="874424"/>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Instancias Normativas</a:t>
              </a:r>
              <a:endParaRPr/>
            </a:p>
          </p:txBody>
        </p:sp>
        <p:sp>
          <p:nvSpPr>
            <p:cNvPr id="211" name="Google Shape;211;p8"/>
            <p:cNvSpPr/>
            <p:nvPr/>
          </p:nvSpPr>
          <p:spPr>
            <a:xfrm rot="1800000">
              <a:off x="4742218" y="2618015"/>
              <a:ext cx="371677" cy="26323"/>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txBox="1"/>
            <p:nvPr/>
          </p:nvSpPr>
          <p:spPr>
            <a:xfrm rot="1800000">
              <a:off x="4918765" y="2621885"/>
              <a:ext cx="18583" cy="1858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13" name="Google Shape;213;p8"/>
            <p:cNvSpPr/>
            <p:nvPr/>
          </p:nvSpPr>
          <p:spPr>
            <a:xfrm>
              <a:off x="5006160" y="2414941"/>
              <a:ext cx="1236622" cy="1236622"/>
            </a:xfrm>
            <a:prstGeom prst="ellipse">
              <a:avLst/>
            </a:prstGeom>
            <a:solidFill>
              <a:srgbClr val="1332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txBox="1"/>
            <p:nvPr/>
          </p:nvSpPr>
          <p:spPr>
            <a:xfrm>
              <a:off x="5187259" y="2596040"/>
              <a:ext cx="874424" cy="874424"/>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Oficinas de Representa</a:t>
              </a:r>
              <a:endParaRPr/>
            </a:p>
            <a:p>
              <a:pPr indent="0" lvl="0" marL="0" marR="0" rtl="0" algn="ctr">
                <a:lnSpc>
                  <a:spcPct val="90000"/>
                </a:lnSpc>
                <a:spcBef>
                  <a:spcPts val="315"/>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ción Federal </a:t>
              </a:r>
              <a:endParaRPr/>
            </a:p>
          </p:txBody>
        </p:sp>
        <p:sp>
          <p:nvSpPr>
            <p:cNvPr id="215" name="Google Shape;215;p8"/>
            <p:cNvSpPr/>
            <p:nvPr/>
          </p:nvSpPr>
          <p:spPr>
            <a:xfrm rot="5400000">
              <a:off x="4045804" y="3020090"/>
              <a:ext cx="371677" cy="26323"/>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txBox="1"/>
            <p:nvPr/>
          </p:nvSpPr>
          <p:spPr>
            <a:xfrm rot="5400000">
              <a:off x="4222351" y="3023960"/>
              <a:ext cx="18583" cy="1858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17" name="Google Shape;217;p8"/>
            <p:cNvSpPr/>
            <p:nvPr/>
          </p:nvSpPr>
          <p:spPr>
            <a:xfrm>
              <a:off x="3613332" y="3219091"/>
              <a:ext cx="1236622" cy="1236622"/>
            </a:xfrm>
            <a:prstGeom prst="ellipse">
              <a:avLst/>
            </a:prstGeom>
            <a:solidFill>
              <a:srgbClr val="BC95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txBox="1"/>
            <p:nvPr/>
          </p:nvSpPr>
          <p:spPr>
            <a:xfrm>
              <a:off x="3794431" y="3400190"/>
              <a:ext cx="874424" cy="874424"/>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Órganos de Control (OIC y/o OEC)</a:t>
              </a:r>
              <a:endParaRPr/>
            </a:p>
          </p:txBody>
        </p:sp>
        <p:sp>
          <p:nvSpPr>
            <p:cNvPr id="219" name="Google Shape;219;p8"/>
            <p:cNvSpPr/>
            <p:nvPr/>
          </p:nvSpPr>
          <p:spPr>
            <a:xfrm rot="9000000">
              <a:off x="3354395" y="2616674"/>
              <a:ext cx="366312" cy="26323"/>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txBox="1"/>
            <p:nvPr/>
          </p:nvSpPr>
          <p:spPr>
            <a:xfrm rot="-1800000">
              <a:off x="3528394" y="2620678"/>
              <a:ext cx="18315" cy="1831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21" name="Google Shape;221;p8"/>
            <p:cNvSpPr/>
            <p:nvPr/>
          </p:nvSpPr>
          <p:spPr>
            <a:xfrm>
              <a:off x="2213318" y="2414941"/>
              <a:ext cx="1250991" cy="1236622"/>
            </a:xfrm>
            <a:prstGeom prst="ellipse">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txBox="1"/>
            <p:nvPr/>
          </p:nvSpPr>
          <p:spPr>
            <a:xfrm>
              <a:off x="2396521" y="2596040"/>
              <a:ext cx="884585" cy="874424"/>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Organizacio-nes de la Sociedad Civil</a:t>
              </a:r>
              <a:endParaRPr/>
            </a:p>
          </p:txBody>
        </p:sp>
        <p:sp>
          <p:nvSpPr>
            <p:cNvPr id="223" name="Google Shape;223;p8"/>
            <p:cNvSpPr/>
            <p:nvPr/>
          </p:nvSpPr>
          <p:spPr>
            <a:xfrm rot="-9000000">
              <a:off x="3349390" y="1813865"/>
              <a:ext cx="371677" cy="26323"/>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txBox="1"/>
            <p:nvPr/>
          </p:nvSpPr>
          <p:spPr>
            <a:xfrm rot="1800000">
              <a:off x="3525937" y="1817735"/>
              <a:ext cx="18583" cy="1858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25" name="Google Shape;225;p8"/>
            <p:cNvSpPr/>
            <p:nvPr/>
          </p:nvSpPr>
          <p:spPr>
            <a:xfrm>
              <a:off x="2220503" y="806641"/>
              <a:ext cx="1236622" cy="1236622"/>
            </a:xfrm>
            <a:prstGeom prst="ellipse">
              <a:avLst/>
            </a:prstGeom>
            <a:solidFill>
              <a:srgbClr val="1332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txBox="1"/>
            <p:nvPr/>
          </p:nvSpPr>
          <p:spPr>
            <a:xfrm>
              <a:off x="2401602" y="987740"/>
              <a:ext cx="874424" cy="874424"/>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Instancias Ejecutoras</a:t>
              </a:r>
              <a:endParaRPr/>
            </a:p>
          </p:txBody>
        </p:sp>
      </p:grpSp>
      <p:grpSp>
        <p:nvGrpSpPr>
          <p:cNvPr id="227" name="Google Shape;227;p8"/>
          <p:cNvGrpSpPr/>
          <p:nvPr/>
        </p:nvGrpSpPr>
        <p:grpSpPr>
          <a:xfrm>
            <a:off x="4435339" y="2028650"/>
            <a:ext cx="4029442" cy="4453200"/>
            <a:chOff x="2213318" y="2491"/>
            <a:chExt cx="4029442" cy="4453200"/>
          </a:xfrm>
        </p:grpSpPr>
        <p:sp>
          <p:nvSpPr>
            <p:cNvPr id="228" name="Google Shape;228;p8"/>
            <p:cNvSpPr/>
            <p:nvPr/>
          </p:nvSpPr>
          <p:spPr>
            <a:xfrm>
              <a:off x="3613332" y="1610791"/>
              <a:ext cx="1236600" cy="1236600"/>
            </a:xfrm>
            <a:prstGeom prst="ellipse">
              <a:avLst/>
            </a:prstGeom>
            <a:solidFill>
              <a:srgbClr val="92D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txBox="1"/>
            <p:nvPr/>
          </p:nvSpPr>
          <p:spPr>
            <a:xfrm>
              <a:off x="3794431" y="1791890"/>
              <a:ext cx="874500" cy="874500"/>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lt1"/>
                </a:buClr>
                <a:buSzPts val="1000"/>
                <a:buFont typeface="Montserrat"/>
                <a:buNone/>
              </a:pPr>
              <a:r>
                <a:rPr lang="es-MX" sz="1000">
                  <a:solidFill>
                    <a:schemeClr val="lt1"/>
                  </a:solidFill>
                  <a:latin typeface="Montserrat"/>
                  <a:ea typeface="Montserrat"/>
                  <a:cs typeface="Montserrat"/>
                  <a:sym typeface="Montserrat"/>
                </a:rPr>
                <a:t>Profesores de Tempo Completo y Cuerpos Académicos beneficiados</a:t>
              </a:r>
              <a:endParaRPr/>
            </a:p>
          </p:txBody>
        </p:sp>
        <p:sp>
          <p:nvSpPr>
            <p:cNvPr id="230" name="Google Shape;230;p8"/>
            <p:cNvSpPr/>
            <p:nvPr/>
          </p:nvSpPr>
          <p:spPr>
            <a:xfrm rot="-5400000">
              <a:off x="4045831" y="1411740"/>
              <a:ext cx="371700" cy="26400"/>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txBox="1"/>
            <p:nvPr/>
          </p:nvSpPr>
          <p:spPr>
            <a:xfrm rot="-5400000">
              <a:off x="4222351" y="1415643"/>
              <a:ext cx="18600" cy="186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32" name="Google Shape;232;p8"/>
            <p:cNvSpPr/>
            <p:nvPr/>
          </p:nvSpPr>
          <p:spPr>
            <a:xfrm>
              <a:off x="3613332" y="2491"/>
              <a:ext cx="1236600" cy="1236600"/>
            </a:xfrm>
            <a:prstGeom prst="ellipse">
              <a:avLst/>
            </a:prstGeom>
            <a:solidFill>
              <a:srgbClr val="56293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txBox="1"/>
            <p:nvPr/>
          </p:nvSpPr>
          <p:spPr>
            <a:xfrm>
              <a:off x="3794431" y="183590"/>
              <a:ext cx="874500" cy="874500"/>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Secretaría de la Función Pública</a:t>
              </a:r>
              <a:endParaRPr/>
            </a:p>
          </p:txBody>
        </p:sp>
        <p:sp>
          <p:nvSpPr>
            <p:cNvPr id="234" name="Google Shape;234;p8"/>
            <p:cNvSpPr/>
            <p:nvPr/>
          </p:nvSpPr>
          <p:spPr>
            <a:xfrm rot="-1798806">
              <a:off x="4742273" y="1813925"/>
              <a:ext cx="371624" cy="26345"/>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txBox="1"/>
            <p:nvPr/>
          </p:nvSpPr>
          <p:spPr>
            <a:xfrm rot="-1791541">
              <a:off x="4918774" y="1817736"/>
              <a:ext cx="18680" cy="1868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36" name="Google Shape;236;p8"/>
            <p:cNvSpPr/>
            <p:nvPr/>
          </p:nvSpPr>
          <p:spPr>
            <a:xfrm>
              <a:off x="5006160" y="806641"/>
              <a:ext cx="1236600" cy="1236600"/>
            </a:xfrm>
            <a:prstGeom prst="ellipse">
              <a:avLst/>
            </a:prstGeom>
            <a:solidFill>
              <a:srgbClr val="A2224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txBox="1"/>
            <p:nvPr/>
          </p:nvSpPr>
          <p:spPr>
            <a:xfrm>
              <a:off x="5187259" y="987740"/>
              <a:ext cx="874500" cy="874500"/>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Instancias Normativas</a:t>
              </a:r>
              <a:endParaRPr/>
            </a:p>
          </p:txBody>
        </p:sp>
        <p:sp>
          <p:nvSpPr>
            <p:cNvPr id="238" name="Google Shape;238;p8"/>
            <p:cNvSpPr/>
            <p:nvPr/>
          </p:nvSpPr>
          <p:spPr>
            <a:xfrm rot="1798806">
              <a:off x="4742235" y="2617936"/>
              <a:ext cx="371624" cy="26345"/>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txBox="1"/>
            <p:nvPr/>
          </p:nvSpPr>
          <p:spPr>
            <a:xfrm rot="1791541">
              <a:off x="4918766" y="2621894"/>
              <a:ext cx="18680" cy="1868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40" name="Google Shape;240;p8"/>
            <p:cNvSpPr/>
            <p:nvPr/>
          </p:nvSpPr>
          <p:spPr>
            <a:xfrm>
              <a:off x="5006160" y="2414941"/>
              <a:ext cx="1236600" cy="1236600"/>
            </a:xfrm>
            <a:prstGeom prst="ellipse">
              <a:avLst/>
            </a:prstGeom>
            <a:solidFill>
              <a:srgbClr val="1332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8"/>
            <p:cNvSpPr txBox="1"/>
            <p:nvPr/>
          </p:nvSpPr>
          <p:spPr>
            <a:xfrm>
              <a:off x="5187259" y="2596040"/>
              <a:ext cx="874500" cy="874500"/>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Oficinas de Representa</a:t>
              </a:r>
              <a:endParaRPr/>
            </a:p>
            <a:p>
              <a:pPr indent="0" lvl="0" marL="0" marR="0" rtl="0" algn="ctr">
                <a:lnSpc>
                  <a:spcPct val="90000"/>
                </a:lnSpc>
                <a:spcBef>
                  <a:spcPts val="315"/>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ción Federal </a:t>
              </a:r>
              <a:endParaRPr/>
            </a:p>
          </p:txBody>
        </p:sp>
        <p:sp>
          <p:nvSpPr>
            <p:cNvPr id="242" name="Google Shape;242;p8"/>
            <p:cNvSpPr/>
            <p:nvPr/>
          </p:nvSpPr>
          <p:spPr>
            <a:xfrm rot="5400000">
              <a:off x="4045754" y="3020063"/>
              <a:ext cx="371700" cy="26400"/>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txBox="1"/>
            <p:nvPr/>
          </p:nvSpPr>
          <p:spPr>
            <a:xfrm rot="5400000">
              <a:off x="4222334" y="3023960"/>
              <a:ext cx="18600" cy="186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44" name="Google Shape;244;p8"/>
            <p:cNvSpPr/>
            <p:nvPr/>
          </p:nvSpPr>
          <p:spPr>
            <a:xfrm>
              <a:off x="3613332" y="3219091"/>
              <a:ext cx="1236600" cy="1236600"/>
            </a:xfrm>
            <a:prstGeom prst="ellipse">
              <a:avLst/>
            </a:prstGeom>
            <a:solidFill>
              <a:srgbClr val="BC95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txBox="1"/>
            <p:nvPr/>
          </p:nvSpPr>
          <p:spPr>
            <a:xfrm>
              <a:off x="3794431" y="3400190"/>
              <a:ext cx="874500" cy="874500"/>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Órganos de Control (OIC y/o OEC)</a:t>
              </a:r>
              <a:endParaRPr/>
            </a:p>
          </p:txBody>
        </p:sp>
        <p:sp>
          <p:nvSpPr>
            <p:cNvPr id="246" name="Google Shape;246;p8"/>
            <p:cNvSpPr/>
            <p:nvPr/>
          </p:nvSpPr>
          <p:spPr>
            <a:xfrm rot="8998194">
              <a:off x="3354466" y="2616733"/>
              <a:ext cx="366267" cy="26345"/>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
            <p:cNvSpPr txBox="1"/>
            <p:nvPr/>
          </p:nvSpPr>
          <p:spPr>
            <a:xfrm rot="-1819416">
              <a:off x="3528432" y="2620574"/>
              <a:ext cx="18420" cy="1842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48" name="Google Shape;248;p8"/>
            <p:cNvSpPr/>
            <p:nvPr/>
          </p:nvSpPr>
          <p:spPr>
            <a:xfrm>
              <a:off x="2213318" y="2414941"/>
              <a:ext cx="1251000" cy="1236600"/>
            </a:xfrm>
            <a:prstGeom prst="ellipse">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
            <p:cNvSpPr txBox="1"/>
            <p:nvPr/>
          </p:nvSpPr>
          <p:spPr>
            <a:xfrm>
              <a:off x="2396521" y="2596040"/>
              <a:ext cx="884700" cy="874500"/>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Organizacio-nes de la Sociedad Civil</a:t>
              </a:r>
              <a:endParaRPr/>
            </a:p>
          </p:txBody>
        </p:sp>
        <p:sp>
          <p:nvSpPr>
            <p:cNvPr id="250" name="Google Shape;250;p8"/>
            <p:cNvSpPr/>
            <p:nvPr/>
          </p:nvSpPr>
          <p:spPr>
            <a:xfrm rot="-9001194">
              <a:off x="3349427" y="1813921"/>
              <a:ext cx="371624" cy="26345"/>
            </a:xfrm>
            <a:custGeom>
              <a:rect b="b" l="l" r="r" t="t"/>
              <a:pathLst>
                <a:path extrusionOk="0" h="120000" w="120000">
                  <a:moveTo>
                    <a:pt x="0" y="59998"/>
                  </a:moveTo>
                  <a:lnTo>
                    <a:pt x="120000" y="59998"/>
                  </a:lnTo>
                </a:path>
              </a:pathLst>
            </a:custGeom>
            <a:noFill/>
            <a:ln cap="flat" cmpd="sng" w="12700">
              <a:solidFill>
                <a:srgbClr val="56293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txBox="1"/>
            <p:nvPr/>
          </p:nvSpPr>
          <p:spPr>
            <a:xfrm rot="1791541">
              <a:off x="3525938" y="1817744"/>
              <a:ext cx="18680" cy="1868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52" name="Google Shape;252;p8"/>
            <p:cNvSpPr/>
            <p:nvPr/>
          </p:nvSpPr>
          <p:spPr>
            <a:xfrm>
              <a:off x="2220503" y="806641"/>
              <a:ext cx="1236600" cy="1236600"/>
            </a:xfrm>
            <a:prstGeom prst="ellipse">
              <a:avLst/>
            </a:prstGeom>
            <a:solidFill>
              <a:srgbClr val="1332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8"/>
            <p:cNvSpPr txBox="1"/>
            <p:nvPr/>
          </p:nvSpPr>
          <p:spPr>
            <a:xfrm>
              <a:off x="2401602" y="987740"/>
              <a:ext cx="874500" cy="874500"/>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chemeClr val="lt1"/>
                </a:buClr>
                <a:buSzPts val="900"/>
                <a:buFont typeface="Montserrat"/>
                <a:buNone/>
              </a:pPr>
              <a:r>
                <a:rPr lang="es-MX" sz="900">
                  <a:solidFill>
                    <a:schemeClr val="lt1"/>
                  </a:solidFill>
                  <a:latin typeface="Montserrat"/>
                  <a:ea typeface="Montserrat"/>
                  <a:cs typeface="Montserrat"/>
                  <a:sym typeface="Montserrat"/>
                </a:rPr>
                <a:t>Instancias Ejecutoras</a:t>
              </a:r>
              <a:endParaRPr/>
            </a:p>
          </p:txBody>
        </p:sp>
      </p:grpSp>
      <p:pic>
        <p:nvPicPr>
          <p:cNvPr id="254" name="Google Shape;254;p8"/>
          <p:cNvPicPr preferRelativeResize="0"/>
          <p:nvPr/>
        </p:nvPicPr>
        <p:blipFill rotWithShape="1">
          <a:blip r:embed="rId5">
            <a:alphaModFix/>
          </a:blip>
          <a:srcRect b="0" l="0" r="0" t="0"/>
          <a:stretch/>
        </p:blipFill>
        <p:spPr>
          <a:xfrm>
            <a:off x="161520" y="151891"/>
            <a:ext cx="1978017" cy="8304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9"/>
          <p:cNvPicPr preferRelativeResize="0"/>
          <p:nvPr/>
        </p:nvPicPr>
        <p:blipFill rotWithShape="1">
          <a:blip r:embed="rId3">
            <a:alphaModFix/>
          </a:blip>
          <a:srcRect b="0" l="0" r="0" t="0"/>
          <a:stretch/>
        </p:blipFill>
        <p:spPr>
          <a:xfrm>
            <a:off x="0" y="0"/>
            <a:ext cx="9172630" cy="6885296"/>
          </a:xfrm>
          <a:prstGeom prst="rect">
            <a:avLst/>
          </a:prstGeom>
          <a:noFill/>
          <a:ln>
            <a:noFill/>
          </a:ln>
        </p:spPr>
      </p:pic>
      <p:pic>
        <p:nvPicPr>
          <p:cNvPr id="260" name="Google Shape;260;p9"/>
          <p:cNvPicPr preferRelativeResize="0"/>
          <p:nvPr/>
        </p:nvPicPr>
        <p:blipFill rotWithShape="1">
          <a:blip r:embed="rId4">
            <a:alphaModFix/>
          </a:blip>
          <a:srcRect b="0" l="0" r="0" t="0"/>
          <a:stretch/>
        </p:blipFill>
        <p:spPr>
          <a:xfrm>
            <a:off x="7398262" y="-1"/>
            <a:ext cx="1745738" cy="944955"/>
          </a:xfrm>
          <a:prstGeom prst="rect">
            <a:avLst/>
          </a:prstGeom>
          <a:noFill/>
          <a:ln>
            <a:noFill/>
          </a:ln>
        </p:spPr>
      </p:pic>
      <p:pic>
        <p:nvPicPr>
          <p:cNvPr id="261" name="Google Shape;261;p9"/>
          <p:cNvPicPr preferRelativeResize="0"/>
          <p:nvPr/>
        </p:nvPicPr>
        <p:blipFill rotWithShape="1">
          <a:blip r:embed="rId5">
            <a:alphaModFix/>
          </a:blip>
          <a:srcRect b="0" l="0" r="0" t="0"/>
          <a:stretch/>
        </p:blipFill>
        <p:spPr>
          <a:xfrm>
            <a:off x="9120" y="-509"/>
            <a:ext cx="1978017" cy="830465"/>
          </a:xfrm>
          <a:prstGeom prst="rect">
            <a:avLst/>
          </a:prstGeom>
          <a:noFill/>
          <a:ln>
            <a:noFill/>
          </a:ln>
        </p:spPr>
      </p:pic>
      <p:sp>
        <p:nvSpPr>
          <p:cNvPr id="262" name="Google Shape;262;p9"/>
          <p:cNvSpPr/>
          <p:nvPr/>
        </p:nvSpPr>
        <p:spPr>
          <a:xfrm>
            <a:off x="1492070" y="785162"/>
            <a:ext cx="6158690" cy="728905"/>
          </a:xfrm>
          <a:prstGeom prst="rect">
            <a:avLst/>
          </a:prstGeom>
          <a:solidFill>
            <a:srgbClr val="69193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350">
              <a:solidFill>
                <a:schemeClr val="dk1"/>
              </a:solidFill>
              <a:latin typeface="Calibri"/>
              <a:ea typeface="Calibri"/>
              <a:cs typeface="Calibri"/>
              <a:sym typeface="Calibri"/>
            </a:endParaRPr>
          </a:p>
        </p:txBody>
      </p:sp>
      <p:sp>
        <p:nvSpPr>
          <p:cNvPr id="263" name="Google Shape;263;p9"/>
          <p:cNvSpPr txBox="1"/>
          <p:nvPr/>
        </p:nvSpPr>
        <p:spPr>
          <a:xfrm>
            <a:off x="1756487" y="1012115"/>
            <a:ext cx="5598155" cy="286617"/>
          </a:xfrm>
          <a:prstGeom prst="rect">
            <a:avLst/>
          </a:prstGeom>
          <a:noFill/>
          <a:ln>
            <a:noFill/>
          </a:ln>
        </p:spPr>
        <p:txBody>
          <a:bodyPr anchorCtr="0" anchor="ctr" bIns="0" lIns="0" spcFirstLastPara="1" rIns="0" wrap="square" tIns="9525">
            <a:spAutoFit/>
          </a:bodyPr>
          <a:lstStyle/>
          <a:p>
            <a:pPr indent="0" lvl="0" marL="0" marR="0" rtl="0" algn="ctr">
              <a:lnSpc>
                <a:spcPct val="90000"/>
              </a:lnSpc>
              <a:spcBef>
                <a:spcPts val="0"/>
              </a:spcBef>
              <a:spcAft>
                <a:spcPts val="0"/>
              </a:spcAft>
              <a:buClr>
                <a:schemeClr val="lt1"/>
              </a:buClr>
              <a:buSzPts val="2000"/>
              <a:buFont typeface="Montserrat"/>
              <a:buNone/>
            </a:pPr>
            <a:r>
              <a:rPr b="1" lang="es-MX" sz="2000">
                <a:solidFill>
                  <a:schemeClr val="lt1"/>
                </a:solidFill>
                <a:latin typeface="Montserrat"/>
                <a:ea typeface="Montserrat"/>
                <a:cs typeface="Montserrat"/>
                <a:sym typeface="Montserrat"/>
              </a:rPr>
              <a:t>Actividades de Seguimiento</a:t>
            </a:r>
            <a:endParaRPr/>
          </a:p>
        </p:txBody>
      </p:sp>
      <p:pic>
        <p:nvPicPr>
          <p:cNvPr descr="Un dibujo de una persona&#10;&#10;Descripción generada automáticamente con confianza media" id="264" name="Google Shape;264;p9"/>
          <p:cNvPicPr preferRelativeResize="0"/>
          <p:nvPr/>
        </p:nvPicPr>
        <p:blipFill rotWithShape="1">
          <a:blip r:embed="rId6">
            <a:alphaModFix/>
          </a:blip>
          <a:srcRect b="0" l="0" r="0" t="0"/>
          <a:stretch/>
        </p:blipFill>
        <p:spPr>
          <a:xfrm>
            <a:off x="7650760" y="6239511"/>
            <a:ext cx="1040235" cy="487438"/>
          </a:xfrm>
          <a:prstGeom prst="rect">
            <a:avLst/>
          </a:prstGeom>
          <a:noFill/>
          <a:ln>
            <a:noFill/>
          </a:ln>
        </p:spPr>
      </p:pic>
      <p:pic>
        <p:nvPicPr>
          <p:cNvPr descr="Logotipo&#10;&#10;Descripción generada automáticamente con confianza baja" id="265" name="Google Shape;265;p9"/>
          <p:cNvPicPr preferRelativeResize="0"/>
          <p:nvPr/>
        </p:nvPicPr>
        <p:blipFill rotWithShape="1">
          <a:blip r:embed="rId7">
            <a:alphaModFix/>
          </a:blip>
          <a:srcRect b="0" l="0" r="0" t="0"/>
          <a:stretch/>
        </p:blipFill>
        <p:spPr>
          <a:xfrm>
            <a:off x="343949" y="6186565"/>
            <a:ext cx="1216403" cy="552623"/>
          </a:xfrm>
          <a:prstGeom prst="rect">
            <a:avLst/>
          </a:prstGeom>
          <a:noFill/>
          <a:ln>
            <a:noFill/>
          </a:ln>
        </p:spPr>
      </p:pic>
      <p:pic>
        <p:nvPicPr>
          <p:cNvPr descr="Concepto de vigilancia y control de vectores. | Vector Premium" id="266" name="Google Shape;266;p9"/>
          <p:cNvPicPr preferRelativeResize="0"/>
          <p:nvPr/>
        </p:nvPicPr>
        <p:blipFill rotWithShape="1">
          <a:blip r:embed="rId8">
            <a:alphaModFix/>
          </a:blip>
          <a:srcRect b="0" l="0" r="0" t="0"/>
          <a:stretch/>
        </p:blipFill>
        <p:spPr>
          <a:xfrm>
            <a:off x="6702804" y="2231472"/>
            <a:ext cx="2271189" cy="2768367"/>
          </a:xfrm>
          <a:prstGeom prst="rect">
            <a:avLst/>
          </a:prstGeom>
          <a:noFill/>
          <a:ln>
            <a:noFill/>
          </a:ln>
        </p:spPr>
      </p:pic>
      <p:sp>
        <p:nvSpPr>
          <p:cNvPr id="267" name="Google Shape;267;p9"/>
          <p:cNvSpPr/>
          <p:nvPr/>
        </p:nvSpPr>
        <p:spPr>
          <a:xfrm>
            <a:off x="354335" y="1699313"/>
            <a:ext cx="6071042" cy="4376612"/>
          </a:xfrm>
          <a:prstGeom prst="rect">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9"/>
          <p:cNvSpPr txBox="1"/>
          <p:nvPr/>
        </p:nvSpPr>
        <p:spPr>
          <a:xfrm>
            <a:off x="361670" y="1990706"/>
            <a:ext cx="5759533" cy="3970318"/>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800"/>
              <a:buFont typeface="Arial"/>
              <a:buChar char="•"/>
            </a:pPr>
            <a:r>
              <a:rPr b="1" lang="es-MX" sz="2800">
                <a:solidFill>
                  <a:schemeClr val="lt1"/>
                </a:solidFill>
                <a:latin typeface="Montserrat"/>
                <a:ea typeface="Montserrat"/>
                <a:cs typeface="Montserrat"/>
                <a:sym typeface="Montserrat"/>
              </a:rPr>
              <a:t>La Secretaría de la Función Pública, e Instancia Normativa son las Instancias responsables del seguimiento y de vigilar del cumplimiento de las actividades de Contraloría Social en las Instancias Ejecutoras.</a:t>
            </a:r>
            <a:endParaRPr b="1" sz="1700">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2018-09-07T15:29:08Z</dcterms:created>
  <dc:creator>JUAN ALBERTO JUAREZ SOSA</dc:creator>
</cp:coreProperties>
</file>